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4"/>
  </p:notesMasterIdLst>
  <p:handoutMasterIdLst>
    <p:handoutMasterId r:id="rId185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301" r:id="rId18"/>
    <p:sldId id="272" r:id="rId19"/>
    <p:sldId id="273" r:id="rId20"/>
    <p:sldId id="405" r:id="rId21"/>
    <p:sldId id="275" r:id="rId22"/>
    <p:sldId id="397" r:id="rId23"/>
    <p:sldId id="276" r:id="rId24"/>
    <p:sldId id="277" r:id="rId25"/>
    <p:sldId id="307" r:id="rId26"/>
    <p:sldId id="278" r:id="rId27"/>
    <p:sldId id="279" r:id="rId28"/>
    <p:sldId id="396" r:id="rId29"/>
    <p:sldId id="280" r:id="rId30"/>
    <p:sldId id="295" r:id="rId31"/>
    <p:sldId id="429" r:id="rId32"/>
    <p:sldId id="398" r:id="rId33"/>
    <p:sldId id="282" r:id="rId34"/>
    <p:sldId id="283" r:id="rId35"/>
    <p:sldId id="284" r:id="rId36"/>
    <p:sldId id="285" r:id="rId37"/>
    <p:sldId id="287" r:id="rId38"/>
    <p:sldId id="288" r:id="rId39"/>
    <p:sldId id="299" r:id="rId40"/>
    <p:sldId id="286" r:id="rId41"/>
    <p:sldId id="289" r:id="rId42"/>
    <p:sldId id="291" r:id="rId43"/>
    <p:sldId id="292" r:id="rId44"/>
    <p:sldId id="293" r:id="rId45"/>
    <p:sldId id="399" r:id="rId46"/>
    <p:sldId id="294" r:id="rId47"/>
    <p:sldId id="296" r:id="rId48"/>
    <p:sldId id="297" r:id="rId49"/>
    <p:sldId id="300" r:id="rId50"/>
    <p:sldId id="298" r:id="rId51"/>
    <p:sldId id="306" r:id="rId52"/>
    <p:sldId id="305" r:id="rId53"/>
    <p:sldId id="402" r:id="rId54"/>
    <p:sldId id="302" r:id="rId55"/>
    <p:sldId id="303" r:id="rId56"/>
    <p:sldId id="304" r:id="rId57"/>
    <p:sldId id="308" r:id="rId58"/>
    <p:sldId id="309" r:id="rId59"/>
    <p:sldId id="313" r:id="rId60"/>
    <p:sldId id="314" r:id="rId61"/>
    <p:sldId id="315" r:id="rId62"/>
    <p:sldId id="310" r:id="rId63"/>
    <p:sldId id="311" r:id="rId64"/>
    <p:sldId id="312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7" r:id="rId76"/>
    <p:sldId id="334" r:id="rId77"/>
    <p:sldId id="326" r:id="rId78"/>
    <p:sldId id="328" r:id="rId79"/>
    <p:sldId id="329" r:id="rId80"/>
    <p:sldId id="330" r:id="rId81"/>
    <p:sldId id="331" r:id="rId82"/>
    <p:sldId id="332" r:id="rId83"/>
    <p:sldId id="333" r:id="rId84"/>
    <p:sldId id="335" r:id="rId85"/>
    <p:sldId id="336" r:id="rId86"/>
    <p:sldId id="337" r:id="rId87"/>
    <p:sldId id="338" r:id="rId88"/>
    <p:sldId id="339" r:id="rId89"/>
    <p:sldId id="341" r:id="rId90"/>
    <p:sldId id="340" r:id="rId91"/>
    <p:sldId id="355" r:id="rId92"/>
    <p:sldId id="342" r:id="rId93"/>
    <p:sldId id="344" r:id="rId94"/>
    <p:sldId id="345" r:id="rId95"/>
    <p:sldId id="346" r:id="rId96"/>
    <p:sldId id="409" r:id="rId97"/>
    <p:sldId id="408" r:id="rId98"/>
    <p:sldId id="410" r:id="rId99"/>
    <p:sldId id="411" r:id="rId100"/>
    <p:sldId id="412" r:id="rId101"/>
    <p:sldId id="413" r:id="rId102"/>
    <p:sldId id="415" r:id="rId103"/>
    <p:sldId id="358" r:id="rId104"/>
    <p:sldId id="388" r:id="rId105"/>
    <p:sldId id="389" r:id="rId106"/>
    <p:sldId id="391" r:id="rId107"/>
    <p:sldId id="438" r:id="rId108"/>
    <p:sldId id="441" r:id="rId109"/>
    <p:sldId id="419" r:id="rId110"/>
    <p:sldId id="420" r:id="rId111"/>
    <p:sldId id="421" r:id="rId112"/>
    <p:sldId id="436" r:id="rId113"/>
    <p:sldId id="390" r:id="rId114"/>
    <p:sldId id="393" r:id="rId115"/>
    <p:sldId id="435" r:id="rId116"/>
    <p:sldId id="417" r:id="rId117"/>
    <p:sldId id="404" r:id="rId118"/>
    <p:sldId id="395" r:id="rId119"/>
    <p:sldId id="437" r:id="rId120"/>
    <p:sldId id="440" r:id="rId121"/>
    <p:sldId id="359" r:id="rId122"/>
    <p:sldId id="394" r:id="rId123"/>
    <p:sldId id="439" r:id="rId124"/>
    <p:sldId id="403" r:id="rId125"/>
    <p:sldId id="360" r:id="rId126"/>
    <p:sldId id="382" r:id="rId127"/>
    <p:sldId id="362" r:id="rId128"/>
    <p:sldId id="363" r:id="rId129"/>
    <p:sldId id="423" r:id="rId130"/>
    <p:sldId id="365" r:id="rId131"/>
    <p:sldId id="364" r:id="rId132"/>
    <p:sldId id="368" r:id="rId133"/>
    <p:sldId id="367" r:id="rId134"/>
    <p:sldId id="366" r:id="rId135"/>
    <p:sldId id="369" r:id="rId136"/>
    <p:sldId id="370" r:id="rId137"/>
    <p:sldId id="375" r:id="rId138"/>
    <p:sldId id="371" r:id="rId139"/>
    <p:sldId id="372" r:id="rId140"/>
    <p:sldId id="384" r:id="rId141"/>
    <p:sldId id="442" r:id="rId142"/>
    <p:sldId id="373" r:id="rId143"/>
    <p:sldId id="383" r:id="rId144"/>
    <p:sldId id="374" r:id="rId145"/>
    <p:sldId id="376" r:id="rId146"/>
    <p:sldId id="378" r:id="rId147"/>
    <p:sldId id="377" r:id="rId148"/>
    <p:sldId id="381" r:id="rId149"/>
    <p:sldId id="379" r:id="rId150"/>
    <p:sldId id="425" r:id="rId151"/>
    <p:sldId id="462" r:id="rId152"/>
    <p:sldId id="380" r:id="rId153"/>
    <p:sldId id="426" r:id="rId154"/>
    <p:sldId id="427" r:id="rId155"/>
    <p:sldId id="428" r:id="rId156"/>
    <p:sldId id="385" r:id="rId157"/>
    <p:sldId id="386" r:id="rId158"/>
    <p:sldId id="387" r:id="rId159"/>
    <p:sldId id="446" r:id="rId160"/>
    <p:sldId id="406" r:id="rId161"/>
    <p:sldId id="445" r:id="rId162"/>
    <p:sldId id="407" r:id="rId163"/>
    <p:sldId id="447" r:id="rId164"/>
    <p:sldId id="449" r:id="rId165"/>
    <p:sldId id="450" r:id="rId166"/>
    <p:sldId id="451" r:id="rId167"/>
    <p:sldId id="452" r:id="rId168"/>
    <p:sldId id="453" r:id="rId169"/>
    <p:sldId id="454" r:id="rId170"/>
    <p:sldId id="422" r:id="rId171"/>
    <p:sldId id="455" r:id="rId172"/>
    <p:sldId id="456" r:id="rId173"/>
    <p:sldId id="457" r:id="rId174"/>
    <p:sldId id="458" r:id="rId175"/>
    <p:sldId id="459" r:id="rId176"/>
    <p:sldId id="460" r:id="rId177"/>
    <p:sldId id="430" r:id="rId178"/>
    <p:sldId id="434" r:id="rId179"/>
    <p:sldId id="444" r:id="rId180"/>
    <p:sldId id="433" r:id="rId181"/>
    <p:sldId id="443" r:id="rId182"/>
    <p:sldId id="461" r:id="rId183"/>
  </p:sldIdLst>
  <p:sldSz cx="10080625" cy="7559675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2044" autoAdjust="0"/>
    <p:restoredTop sz="95053" autoAdjust="0"/>
  </p:normalViewPr>
  <p:slideViewPr>
    <p:cSldViewPr snapToGrid="0">
      <p:cViewPr varScale="1">
        <p:scale>
          <a:sx n="63" d="100"/>
          <a:sy n="63" d="100"/>
        </p:scale>
        <p:origin x="64" y="19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54" Type="http://schemas.openxmlformats.org/officeDocument/2006/relationships/slide" Target="slides/slide153.xml"/><Relationship Id="rId159" Type="http://schemas.openxmlformats.org/officeDocument/2006/relationships/slide" Target="slides/slide158.xml"/><Relationship Id="rId175" Type="http://schemas.openxmlformats.org/officeDocument/2006/relationships/slide" Target="slides/slide174.xml"/><Relationship Id="rId170" Type="http://schemas.openxmlformats.org/officeDocument/2006/relationships/slide" Target="slides/slide169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65" Type="http://schemas.openxmlformats.org/officeDocument/2006/relationships/slide" Target="slides/slide164.xml"/><Relationship Id="rId181" Type="http://schemas.openxmlformats.org/officeDocument/2006/relationships/slide" Target="slides/slide180.xml"/><Relationship Id="rId186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71" Type="http://schemas.openxmlformats.org/officeDocument/2006/relationships/slide" Target="slides/slide170.xml"/><Relationship Id="rId176" Type="http://schemas.openxmlformats.org/officeDocument/2006/relationships/slide" Target="slides/slide175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slide" Target="slides/slide165.xml"/><Relationship Id="rId182" Type="http://schemas.openxmlformats.org/officeDocument/2006/relationships/slide" Target="slides/slide181.xml"/><Relationship Id="rId187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72" Type="http://schemas.openxmlformats.org/officeDocument/2006/relationships/slide" Target="slides/slide17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notesMaster" Target="notesMasters/notesMaster1.xml"/><Relationship Id="rId189" Type="http://schemas.openxmlformats.org/officeDocument/2006/relationships/tableStyles" Target="tableStyle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0" Type="http://schemas.microsoft.com/office/2015/10/relationships/revisionInfo" Target="revisionInfo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6ED17A6-A834-4BD3-850C-70D63A31E287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GB" sz="14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490A011-AE4B-467E-A461-D7B41F90BD87}"/>
              </a:ext>
            </a:extLst>
          </p:cNvPr>
          <p:cNvSpPr txBox="1">
            <a:spLocks noGrp="1"/>
          </p:cNvSpPr>
          <p:nvPr>
            <p:ph type="dt" sz="quarter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noAutofit/>
          </a:bodyPr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GB" sz="14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677D4D-A000-4DB0-8D09-5A95EE30E617}"/>
              </a:ext>
            </a:extLst>
          </p:cNvPr>
          <p:cNvSpPr txBox="1">
            <a:spLocks noGrp="1"/>
          </p:cNvSpPr>
          <p:nvPr>
            <p:ph type="ftr" sz="quarte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b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GB" sz="14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1B6F1A-7373-4570-926C-2C5724E2C87E}"/>
              </a:ext>
            </a:extLst>
          </p:cNvPr>
          <p:cNvSpPr txBox="1">
            <a:spLocks noGrp="1"/>
          </p:cNvSpPr>
          <p:nvPr>
            <p:ph type="sldNum" sz="quarter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b" anchorCtr="0" compatLnSpc="0">
            <a:noAutofit/>
          </a:bodyPr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fld id="{DD3C9D99-7CD4-46F1-A4DF-47DACD650258}" type="slidenum">
              <a:t>‹#›</a:t>
            </a:fld>
            <a:endParaRPr lang="en-GB" sz="14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09712590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8C1D21E-5043-4586-9278-6A0AE810A88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0" y="812520"/>
            <a:ext cx="0" cy="0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BF5063F-03A9-427D-AEAE-8680574D3EB6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endParaRPr lang="en-GB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D70CC200-EB06-40A4-A784-690CD45DA845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rtl="0" hangingPunct="0">
              <a:buNone/>
              <a:tabLst/>
              <a:defRPr lang="en-GB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B32893-99F8-4265-BCCF-105707919D91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algn="r" rtl="0" hangingPunct="0">
              <a:buNone/>
              <a:tabLst/>
              <a:defRPr lang="en-GB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6493D2-505E-45F3-B7EB-72791BD04C5F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>
            <a:lvl1pPr lvl="0" rtl="0" hangingPunct="0">
              <a:buNone/>
              <a:tabLst/>
              <a:defRPr lang="en-GB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931941-F255-489E-A185-411023C0941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>
            <a:lvl1pPr lvl="0" algn="r" rtl="0" hangingPunct="0">
              <a:buNone/>
              <a:tabLst/>
              <a:defRPr lang="en-GB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fld id="{018EEE09-0BFC-4E48-B8D7-B0D8FB08F38E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67232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216000" marR="0" indent="-216000" rtl="0" hangingPunct="0">
      <a:tabLst/>
      <a:defRPr lang="en-GB" sz="2000" b="0" i="0" u="none" strike="noStrike" kern="1200" cap="none">
        <a:ln>
          <a:noFill/>
        </a:ln>
        <a:highlight>
          <a:scrgbClr r="0" g="0" b="0">
            <a:alpha val="0"/>
          </a:scrgbClr>
        </a:highlight>
        <a:latin typeface="Liberation Sans" pitchFamily="18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634712-6875-4B5D-B2F2-8F5EE2120C8B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697A7EB6-DA07-435A-9B73-3BFFCE66C800}" type="slidenum">
              <a:t>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72AF70B-C2F5-4120-8A4A-FD3C18FE272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53BAA04-E54E-43BA-8F1B-4CD2583916E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GB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3CC87E-761A-4151-A14D-C325D968350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595CD3E6-5620-4D57-9B96-63A62D60158B}" type="slidenum">
              <a:t>10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56D201D-F91F-4AB7-8103-F4A2D20C72F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439F0B8-D7F9-408C-B3D7-2DCB6CF6565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100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13837082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101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6139053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102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9230133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103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7755669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104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6709354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105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1231478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106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5234884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107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1653229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108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7434172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109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05677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59A5C8-F8F3-4D09-99F5-4F87649C971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9484471-413B-427D-9E0F-38F8C79B38B7}" type="slidenum">
              <a:t>11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5565E24-1545-4E85-AA97-199CA851C85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008232E-428F-4EE5-A966-F2E93F415AA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110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7941780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111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3740875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112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0823428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113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87414782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114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6064230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115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5377611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116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3451422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117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8232220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118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3565234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119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18082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B2C855-D6BF-4216-AD68-6BF4C61A0A9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F058192-432D-4ECF-B123-CE6159AC90F1}" type="slidenum">
              <a:t>12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34FAE79-42C1-4373-89A5-3329DE59615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5194FAE-D847-4C62-98F1-45CEB4D80E8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120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8957276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121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8181728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122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7667290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123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7870679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124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0960972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125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0501299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126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58197707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BB983C-DB5F-42A2-9BEC-7A571EBF275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D3004A15-1B33-4A4E-B2D6-A38D13A8A2E1}" type="slidenum">
              <a:t>127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874F601-CE9D-4B36-978E-D196D576C74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BEB50B0-B32A-4A94-AD04-4F70BA678F4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01742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128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2256468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129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17177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C5E358-F0BF-46EB-A5E8-2CE54FF313A8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5E361326-692C-4490-95B9-26381794902B}" type="slidenum">
              <a:t>13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7ED1003-EEA5-45B5-B608-200102342457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04F03AC-EB13-4C35-86D1-9A6B5C4D23D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130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7371945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131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8865338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132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9156101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133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6091168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134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6583258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135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4611243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136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5726615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137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1874990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138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4695384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139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84199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BB983C-DB5F-42A2-9BEC-7A571EBF275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D3004A15-1B33-4A4E-B2D6-A38D13A8A2E1}" type="slidenum">
              <a:t>14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874F601-CE9D-4B36-978E-D196D576C74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BEB50B0-B32A-4A94-AD04-4F70BA678F4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140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9026545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141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130325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142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2945897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143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6828048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144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2120132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145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6751291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146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676310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147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2778181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148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31414346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149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29930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0710EC-FF9F-40B2-B288-8D105CB6204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140FEDE3-A128-408A-8D56-F44DF8082FD0}" type="slidenum">
              <a:t>15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F1B3A2B-5281-45D0-ACA0-C0C5976CEA6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8760ABE-BB19-427D-B15B-8E76631C2FF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150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9525554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151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9718929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152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96651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153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9716977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154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4651183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155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6287668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156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5156160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157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3910009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158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52840165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159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18295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230223-0401-4166-AD33-E70023F3490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C6553274-626A-4040-A73B-FA4AAADDBF78}" type="slidenum">
              <a:t>16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AFB7352-EEB5-4D55-9BFE-0C3F346B2E8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C29F49E-0C1F-43B6-A122-E9B6A3EC327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160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40478129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161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86833329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162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30234429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163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97977665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164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78692705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165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16620317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166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61376223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167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29958546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168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09319232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169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6531042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230223-0401-4166-AD33-E70023F3490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C6553274-626A-4040-A73B-FA4AAADDBF78}" type="slidenum">
              <a:t>17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AFB7352-EEB5-4D55-9BFE-0C3F346B2E8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C29F49E-0C1F-43B6-A122-E9B6A3EC327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523070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170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11279641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171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31487016"/>
      </p:ext>
    </p:extLst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172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61739874"/>
      </p:ext>
    </p:extLst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173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79662945"/>
      </p:ext>
    </p:extLst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174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39227275"/>
      </p:ext>
    </p:extLst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175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14374338"/>
      </p:ext>
    </p:extLst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176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0736373"/>
      </p:ext>
    </p:extLst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177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1585356"/>
      </p:ext>
    </p:extLst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178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38192933"/>
      </p:ext>
    </p:extLst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179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29246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7799C9-EF4C-48AE-BE83-CD92EC4C4BFB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B878DDA2-1DE0-4614-853A-1C1D91A467DC}" type="slidenum">
              <a:t>18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3233DD9-996B-4DC8-BAE9-050F50A1632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81DACEE-CA8A-47D4-A8E8-3B89A6BE05E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180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27149003"/>
      </p:ext>
    </p:extLst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181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95391368"/>
      </p:ext>
    </p:extLst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182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576033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4F758A-DCC5-452E-8834-FC076810DB5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EC196C4-CA70-4332-B90E-B1294A68E633}" type="slidenum">
              <a:t>19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6521FFF-9C51-4046-A8F5-6F2519E3211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5E695D4-C070-40BD-A903-FB6EAFA8C0F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69F02B-C942-4BAD-ABF2-A327F29F4F3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25013E04-7BFD-4590-B38A-98A54D2C1E6E}" type="slidenum">
              <a:t>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8894326-FB8E-4838-A866-70CA924F477A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8FDA707-78FE-4E2E-81D9-12BC20AE96B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230223-0401-4166-AD33-E70023F3490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C6553274-626A-4040-A73B-FA4AAADDBF78}" type="slidenum">
              <a:t>20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AFB7352-EEB5-4D55-9BFE-0C3F346B2E8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C29F49E-0C1F-43B6-A122-E9B6A3EC327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346764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432179-A6FE-47C8-A410-CA95E4A3E21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5F9C1687-59A4-4493-9BF4-F698A9510287}" type="slidenum">
              <a:t>21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FB0D2D2-347C-4B1A-98DA-58E61B21D4E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0A13F8B-3EBE-433A-A1C1-E450362F522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432179-A6FE-47C8-A410-CA95E4A3E21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5F9C1687-59A4-4493-9BF4-F698A9510287}" type="slidenum">
              <a:t>22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FB0D2D2-347C-4B1A-98DA-58E61B21D4E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0A13F8B-3EBE-433A-A1C1-E450362F522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6568929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4EFA77-4DD7-4D0B-AA21-95D6F42D9DB6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F5CFB904-A011-4F12-B84A-93C37A41988F}" type="slidenum">
              <a:t>23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6CB507E-3419-405B-8B72-EE9CE212C29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9B377CF-D5C2-4D60-8E65-1A44A9E00AF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3F035F-FA99-4B93-BE91-5D1C7F74AE2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F792A476-39B7-4B88-888D-8174D7BA0164}" type="slidenum">
              <a:t>24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867AB10-0764-4173-B1A9-85D8E211946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BFD7020-86EC-4ACC-82B5-1599AFB692B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3F035F-FA99-4B93-BE91-5D1C7F74AE2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F792A476-39B7-4B88-888D-8174D7BA0164}" type="slidenum">
              <a:t>25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867AB10-0764-4173-B1A9-85D8E211946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BFD7020-86EC-4ACC-82B5-1599AFB692B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146791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2C5426-792B-4923-A7BD-B76CFCA71D7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357C51F3-9038-43E5-B27D-385C2FABD06E}" type="slidenum">
              <a:t>26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CF21AF7-309B-426C-B272-A9345B5487A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87D9800-EFB3-41C9-8E4E-89868D1797B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42936E-ECD7-44A5-A89D-E6BD328CE59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5452839-EF48-4830-8351-8C5F8EBEE142}" type="slidenum">
              <a:t>27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FE5771-A49F-4508-894B-97C56A09F4F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1143975-5833-43B6-BC99-F8C41C163F3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42936E-ECD7-44A5-A89D-E6BD328CE59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5452839-EF48-4830-8351-8C5F8EBEE142}" type="slidenum">
              <a:t>28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FE5771-A49F-4508-894B-97C56A09F4F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1143975-5833-43B6-BC99-F8C41C163F3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898889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1B157F-FB57-4B5D-964B-9CE54FAEFCD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51EA5B5E-BB71-48AB-A94C-C32F2CC5E4EE}" type="slidenum">
              <a:t>29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7ED0D1-910A-473F-8502-A12D687D9EB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F71D9B0-616D-40FF-9263-E3322682828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1B157F-FB57-4B5D-964B-9CE54FAEFCD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51EA5B5E-BB71-48AB-A94C-C32F2CC5E4EE}" type="slidenum">
              <a:t>30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7ED0D1-910A-473F-8502-A12D687D9EB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F71D9B0-616D-40FF-9263-E3322682828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745675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4EFA77-4DD7-4D0B-AA21-95D6F42D9DB6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F5CFB904-A011-4F12-B84A-93C37A41988F}" type="slidenum">
              <a:t>31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6CB507E-3419-405B-8B72-EE9CE212C29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9B377CF-D5C2-4D60-8E65-1A44A9E00AF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628258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B2C855-D6BF-4216-AD68-6BF4C61A0A9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F058192-432D-4ECF-B123-CE6159AC90F1}" type="slidenum">
              <a:t>32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34FAE79-42C1-4373-89A5-3329DE59615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5194FAE-D847-4C62-98F1-45CEB4D80E8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451163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C59B3A-F6B6-4CCB-A148-E3B54EA8D82D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6EED9951-FB08-4DC7-BC6F-4B62D4E409D9}" type="slidenum">
              <a:t>33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9A6D075-DE1C-4DBE-A412-9869C1173A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258B164-56DA-49D4-A465-3EB9854565D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6C6E34-51DD-4E73-A4BA-38973A01EC6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346CA3F1-BD46-4981-BCA1-592CFB3EFC63}" type="slidenum">
              <a:t>34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BD4BE51-526E-4501-88A5-B0522D3EE79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B57C400-D415-4C71-85BE-446F5BED39F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ABEFC3-38AD-4D46-9852-C7B85AE8684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9913FFCB-001B-47A9-8917-916769B456EC}" type="slidenum">
              <a:t>35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D074134-7DB8-4282-9254-CBF241BD6E2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F4E7340-C3C8-48EC-8B80-669C3CB4A57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5AE847-5B86-46C5-AD30-F37C37570D5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7DD9AF98-71F1-4533-AEA0-23AC6C6F458D}" type="slidenum">
              <a:t>36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4AFF79B-CC7D-4D7B-BA71-21DC9A299B91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B5FE53A-624D-4320-A07D-BD1DE67FCD6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047458-C42A-47B1-8EF4-05DA5D3E3B4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E7583925-7454-4F78-89DB-8B5AB2630FB8}" type="slidenum">
              <a:t>37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C0014D9-B9AB-478E-B730-E45AB759B31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34A8584-903A-4326-A575-F9D9A6B303F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4CBAA9-8EAF-474A-8977-2EBC959D4D1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9BEBF3F-4780-4E1B-9159-7D98CAD4C99F}" type="slidenum">
              <a:t>38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CCC01CF-55AC-402F-92C2-1BD682FC55A2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0B003A7-0CBA-457A-9E82-381867A862D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DEAADF-9B27-488E-BDD1-74B1D4B625F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0BBD6F90-5A47-4852-A670-A2B29BEC981B}" type="slidenum">
              <a:t>39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2E85396-2512-4391-B77E-2B59907EF18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21DD28B-6266-46A9-81F8-F511FFD12F4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59003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97F203-9212-4BEE-8B1C-3CA43B3A4E7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B386529F-FD49-4AD3-BF94-6726FF82E3B8}" type="slidenum">
              <a:t>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CCD5BBB-C824-44D6-B77F-B9C1DA91563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D886DA5-A4FA-4891-9C1A-5AD619DB27F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DEAADF-9B27-488E-BDD1-74B1D4B625F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0BBD6F90-5A47-4852-A670-A2B29BEC981B}" type="slidenum">
              <a:t>40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2E85396-2512-4391-B77E-2B59907EF18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21DD28B-6266-46A9-81F8-F511FFD12F4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1508E6-430C-439B-86A8-16E323C276B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075935D0-F190-4B64-8111-23CEA991B329}" type="slidenum">
              <a:t>41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AF9D807-6752-41E2-8AEE-C5A1EEFF48A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1B0E42E-44F9-4584-9267-52393DB3419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C69785-6BFC-4853-A58F-F4FC3CAD992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3D586C4B-B781-4EF8-B5E0-6A71680420EB}" type="slidenum">
              <a:t>42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BE6DD50-8B55-4DD2-86A4-B759038AFE92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306C22E-D296-4BC1-96BD-7417A2AF532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6C0EDB-A0DB-44A4-80D9-E000FF6A148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5E0572CA-33A5-4550-AC7C-B30AF5C6B5BC}" type="slidenum">
              <a:t>43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22F8450-27AD-4D5D-B977-4375555B519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5B82FF4-C068-453A-9F28-50435AB4E57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CF519F-24B7-433B-8595-79E159419D6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7715B1A1-258F-4E80-89EA-1174C66B7030}" type="slidenum">
              <a:t>44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3E73465-8576-4FCD-B023-6BE11A297C8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26EFFBA-CD0A-4775-B642-90122790677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CF519F-24B7-433B-8595-79E159419D6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7715B1A1-258F-4E80-89EA-1174C66B7030}" type="slidenum">
              <a:t>45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3E73465-8576-4FCD-B023-6BE11A297C8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26EFFBA-CD0A-4775-B642-90122790677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980815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DD6E41-3674-44E8-9091-8E476B4503E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4649E51-D764-46F6-AC16-AB07D7ACB70B}" type="slidenum">
              <a:t>46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4F78E9-9ADF-4C0A-B5C9-3529888E316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187565-31C1-4986-9B23-28D99721FDC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DD6E41-3674-44E8-9091-8E476B4503E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4649E51-D764-46F6-AC16-AB07D7ACB70B}" type="slidenum">
              <a:t>47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4F78E9-9ADF-4C0A-B5C9-3529888E316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187565-31C1-4986-9B23-28D99721FDC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969023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DD6E41-3674-44E8-9091-8E476B4503E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4649E51-D764-46F6-AC16-AB07D7ACB70B}" type="slidenum">
              <a:t>48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4F78E9-9ADF-4C0A-B5C9-3529888E316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187565-31C1-4986-9B23-28D99721FDC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590655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A7DC94-5DDD-44CD-8850-3A79BCD186D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C6F3B198-3AC7-4C2A-BE6B-7A661210136C}" type="slidenum">
              <a:t>49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58DEF56-3D79-44FD-A58E-9FA5670FBFB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E40E12D-E26E-4617-9051-149D5C266C2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24483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CB64FB-AFE7-406F-A8C4-47ED7E3BFE2A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F7FD05BA-A5A8-441E-9C3E-B9081ED86358}" type="slidenum">
              <a:t>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3CDC5B1-36A1-426B-878D-EA5FCDA2416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4E86CD0-B6C7-466A-B11B-76696CBF01C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DD6E41-3674-44E8-9091-8E476B4503E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4649E51-D764-46F6-AC16-AB07D7ACB70B}" type="slidenum">
              <a:t>50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4F78E9-9ADF-4C0A-B5C9-3529888E316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187565-31C1-4986-9B23-28D99721FDC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933415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51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688728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DD6E41-3674-44E8-9091-8E476B4503E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4649E51-D764-46F6-AC16-AB07D7ACB70B}" type="slidenum">
              <a:t>52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4F78E9-9ADF-4C0A-B5C9-3529888E316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187565-31C1-4986-9B23-28D99721FDC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368654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DD6E41-3674-44E8-9091-8E476B4503E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4649E51-D764-46F6-AC16-AB07D7ACB70B}" type="slidenum">
              <a:t>53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4F78E9-9ADF-4C0A-B5C9-3529888E316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187565-31C1-4986-9B23-28D99721FDC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251488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54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175990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55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957183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DD6E41-3674-44E8-9091-8E476B4503E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4649E51-D764-46F6-AC16-AB07D7ACB70B}" type="slidenum">
              <a:t>56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4F78E9-9ADF-4C0A-B5C9-3529888E316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187565-31C1-4986-9B23-28D99721FDC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805526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57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939841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58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357568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59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118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4D5A75-6C2D-432F-911B-9990E5CA612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23772E25-2DE9-4232-863E-B253566D6404}" type="slidenum">
              <a:t>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06CCF06-14CB-4F44-9FB4-F2B4BEB66F6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592FA9-979B-499E-B457-920ECC7553F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60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63816620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3CC87E-761A-4151-A14D-C325D968350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595CD3E6-5620-4D57-9B96-63A62D60158B}" type="slidenum">
              <a:t>61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56D201D-F91F-4AB7-8103-F4A2D20C72F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439F0B8-D7F9-408C-B3D7-2DCB6CF6565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840526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62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7025110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DD6E41-3674-44E8-9091-8E476B4503E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4649E51-D764-46F6-AC16-AB07D7ACB70B}" type="slidenum">
              <a:t>63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4F78E9-9ADF-4C0A-B5C9-3529888E316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187565-31C1-4986-9B23-28D99721FDC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744704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DD6E41-3674-44E8-9091-8E476B4503E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4649E51-D764-46F6-AC16-AB07D7ACB70B}" type="slidenum">
              <a:t>64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4F78E9-9ADF-4C0A-B5C9-3529888E316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187565-31C1-4986-9B23-28D99721FDC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1898214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65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46803859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66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61993239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67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26381576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68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47456186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69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070321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DC6183-080B-4081-BA79-F44E9E0D5B6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6936F3C0-61D2-4BF3-8055-699DCAB64ABE}" type="slidenum">
              <a:t>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DD63630-26D4-428A-9090-028FC33282A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10965C1-4CBE-46AA-BF46-1AB77068E4E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70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9494776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71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14307034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72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70269855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73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00983852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74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06284402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75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14996755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76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186489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77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1304780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78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2441609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79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424563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534FCC-9173-4F5F-A41A-96A3708FF19B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B990EE79-89DB-42FD-9F56-B482C2995E08}" type="slidenum">
              <a:t>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CED7FDB-A6E9-4002-BE68-5521C87F5EE1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7F3ECCC-5AD8-4C9D-95BE-8DEDF209855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80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70886169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81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50048840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82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69459089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83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52220093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84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95670412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85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3863510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86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16568854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87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84312694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88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6276234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89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99769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BE0202-A190-464E-9846-AFB19F00C65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7BDBA091-2942-4834-85D2-8528E0CC5C13}" type="slidenum">
              <a:t>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A8EC17F-4BDF-4506-9366-1F0BF826CF3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D2C8EE5-BF34-4FBA-93CD-8FC74E49B1A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90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44716282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91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3474836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92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300448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93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0122128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94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3125148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95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0885651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96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2419596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97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5821412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98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7272667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99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80101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FA9DD2-474E-450F-8360-5E1BD9AC5D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0475" y="1236663"/>
            <a:ext cx="7559675" cy="2632075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2C8C7AC-0570-42E8-A9EB-A1EA710C4C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0475" y="3970338"/>
            <a:ext cx="7559675" cy="18256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BE563F-863D-4660-AFA5-27595AD32A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DE6D1C-AB65-494E-8FC0-DFF1C6EFC0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464CAA-E27A-4437-8239-450EAC83CD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5786B5B-653A-40D0-B182-B440C9CE1F6F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14329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4D73C-6213-478A-A8F6-DFEE6106F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F4EF30-F4FF-4B48-9B03-F12757D890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125BE0-9361-4A4A-A005-40B18F1F52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300C9B-828E-4558-8F2D-740A69226C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DCDD59-6A96-460D-9099-3C1053031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91F8F7A-BBCD-49C2-BD82-4875CACCFF64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49940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B92498C-CA34-4A45-BD65-108C771DC11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308850" y="301625"/>
            <a:ext cx="226695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FFDC238-4F37-47F6-9490-D4360CF2EE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03238" y="301625"/>
            <a:ext cx="6653212" cy="58515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67D0B3-13BD-4831-91A5-46FEB72E62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CBB99A-C1CE-4EBF-AB0B-894A7A4C41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8AE132-30B8-46A5-BE78-58EF40360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2EF2A64-9F19-4B5D-8B84-0D2D12E850DA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50290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0C802E-456B-4F4A-8553-4B38D2F24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F7B4C7-CC53-412B-B9CD-8300EDB444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F376CB-A7F6-4563-8AFF-3819E7B4CE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F3A22E-5690-4F1D-A5DB-9EEF03380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1472A3-48EB-4D9D-976C-BFDF872626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0B69D8D-0025-495B-85E3-007E76337745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148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2E5B1-6291-4F6A-ACDA-A37DE9172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388" y="1884363"/>
            <a:ext cx="8694737" cy="31448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C66CD6-6C0E-4CF4-B1EB-6C6736BEC9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7388" y="5059363"/>
            <a:ext cx="8694737" cy="16525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3BF130-43B4-41C2-84A2-E6A54F4A8B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1AD2FF-0486-4DD5-9E65-5AF144E994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13BB44-189B-4BF2-A43E-EC1FD711C6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B0A99F5-9532-4969-B9D2-278055CA279E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76086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E479DC-2A81-48EF-AE22-A47C4AFD8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EFCCD0-CA6B-4F5C-9BF6-D18D6453E9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3238" y="1768475"/>
            <a:ext cx="4459287" cy="438467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DBF329-803D-4973-8A08-807FCE8627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14925" y="1768475"/>
            <a:ext cx="4460875" cy="438467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3B8779-0A52-474C-B482-F9094B0AA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82A5DC-9E0F-4FB1-B2CC-56F71FA429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971910-23AD-42EB-8E23-4D9BE86B2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49D1F1A-4518-46FB-AAC8-5FB5088C85BC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58532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1020A5-46CE-45F9-9EE4-EF4157AB00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403225"/>
            <a:ext cx="8694737" cy="14605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DACB3E-F95D-4CB5-B7D3-94B1277FF2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3738" y="1852613"/>
            <a:ext cx="4265612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9FCBA3-0652-4FA4-8035-2DCD1712C8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3738" y="2760663"/>
            <a:ext cx="4265612" cy="406241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C34827-B261-4AC4-8D2E-FCDF40AF4D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03813" y="1852613"/>
            <a:ext cx="4284662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B079DA6-76DF-4569-A257-382EC546EC4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03813" y="2760663"/>
            <a:ext cx="4284662" cy="406241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359A73F-8E1D-46AF-A739-A1F982D8E5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34DF927-DB41-4569-9AAD-650063B39F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261956-725C-4696-9BA7-10780D4579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188D590-7B34-4C81-9226-2D6656A9486A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64428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551C05-920F-4115-A9EE-EB92D9C033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1F4C8D-A298-4FFE-BB6D-D071CCD2B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03DCB5-01BD-4D19-8134-D65F71251D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8F8810-1A35-475C-94AE-8C30BF784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52378CB-2DAD-4C79-9B26-FD9C15586537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01187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76A6DF5-C489-4C97-BCF0-B3E0C6D2E5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009519B-F39A-4F48-B0EA-9FE103FB32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2C95DA-72B7-47F6-8A5B-C407EBFC8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6E2681E-C62E-4924-A953-3AF0CC72535A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4147779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E193E-FC0D-413B-A7EE-0A7A6929EB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503238"/>
            <a:ext cx="325120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023450-3E38-49DD-B5B9-FA447EE5B6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6250" y="1089025"/>
            <a:ext cx="5102225" cy="53721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955F78-08E1-4A9A-A88D-E1B5C37115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2268538"/>
            <a:ext cx="325120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4482BD-DF69-440A-8108-B2E8F4AD9C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7398FD-E7AE-43AF-B115-D1AE15D3FB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0BC71B-4F50-4AC7-9C97-8FDAE4C71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634EB03-76CB-4007-B072-EFDBEA72A3A4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48820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50F68-4319-4017-94C4-6E0B28FC6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503238"/>
            <a:ext cx="325120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5D7BD29-147E-4236-A9FE-F43095AAF7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86250" y="1089025"/>
            <a:ext cx="5102225" cy="5372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3B4DE4-5240-4458-8F08-23D6D38E83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2268538"/>
            <a:ext cx="325120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7A1FC9-F06C-47AB-8C15-79D5068EEE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60B8A5-0C70-40C2-864B-905DF5190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C46483-5528-4C7A-B591-4EA2EC5D7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1BA3A1B-B84C-4614-84C8-3C7E94BD5D60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01617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36BFFB2-47EA-4384-A3FF-9CE0B5BAE22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3999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/>
          <a:p>
            <a:pPr lvl="0"/>
            <a:r>
              <a:rPr lang="en-GB"/>
              <a:t>Click to edit the title text format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DA161A-01CE-443B-B579-E3A6DD949AE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 lvl="0"/>
            <a:r>
              <a:rPr lang="en-GB"/>
              <a:t>Click to edit the outline text format</a:t>
            </a:r>
          </a:p>
          <a:p>
            <a:pPr lvl="1"/>
            <a:r>
              <a:rPr lang="en-GB"/>
              <a:t>Second Outline Level</a:t>
            </a:r>
          </a:p>
          <a:p>
            <a:pPr lvl="2"/>
            <a:r>
              <a:rPr lang="en-GB"/>
              <a:t>Third Outline Level</a:t>
            </a:r>
          </a:p>
          <a:p>
            <a:pPr lvl="3"/>
            <a:r>
              <a:rPr lang="en-GB"/>
              <a:t>Fourth Outline Level</a:t>
            </a:r>
          </a:p>
          <a:p>
            <a:pPr lvl="4"/>
            <a:r>
              <a:rPr lang="en-GB"/>
              <a:t>Fifth Outline Level</a:t>
            </a:r>
          </a:p>
          <a:p>
            <a:pPr lvl="5"/>
            <a:r>
              <a:rPr lang="en-GB"/>
              <a:t>Sixth Outline Level</a:t>
            </a:r>
          </a:p>
          <a:p>
            <a:pPr lvl="6"/>
            <a:r>
              <a:rPr lang="en-GB"/>
              <a:t>Seventh Outline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BC351B-0739-4B32-9962-8B854A5892AC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503999" y="6887160"/>
            <a:ext cx="234828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rtl="0" hangingPunct="0">
              <a:buNone/>
              <a:tabLst/>
              <a:defRPr lang="en-GB" sz="1400" kern="1200">
                <a:latin typeface="Noto Sans CJK JP Light" pitchFamily="34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0FA3B4-A810-44A9-9082-36B1708DFBC1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3447360" y="6887160"/>
            <a:ext cx="319500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algn="ctr" rtl="0" hangingPunct="0">
              <a:buNone/>
              <a:tabLst/>
              <a:defRPr lang="en-GB" sz="1400" kern="1200">
                <a:latin typeface="Noto Sans CJK JP Light" pitchFamily="34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ECF4BB-B9BA-40D6-8D47-A76702494A84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7227360" y="6887160"/>
            <a:ext cx="234828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algn="r" rtl="0" hangingPunct="0">
              <a:buNone/>
              <a:tabLst/>
              <a:defRPr lang="en-GB" sz="1400" kern="1200">
                <a:latin typeface="Noto Sans CJK KR Light" pitchFamily="34"/>
                <a:ea typeface="DejaVu Sans" pitchFamily="2"/>
                <a:cs typeface="DejaVu Sans" pitchFamily="2"/>
              </a:defRPr>
            </a:lvl1pPr>
          </a:lstStyle>
          <a:p>
            <a:pPr lvl="0"/>
            <a:fld id="{38196885-CD73-4AB1-BE70-327E6F68D969}" type="slidenum"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lvl="0" algn="ctr" rtl="0" hangingPunct="0">
        <a:buNone/>
        <a:tabLst/>
        <a:defRPr lang="en-GB" sz="44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Noto Sans CJK JP Light" pitchFamily="34"/>
          <a:ea typeface="Noto Sans CJK SC Regular" pitchFamily="2"/>
          <a:cs typeface="FreeSans" pitchFamily="2"/>
        </a:defRPr>
      </a:lvl1pPr>
    </p:titleStyle>
    <p:bodyStyle>
      <a:lvl1pPr lvl="0" rtl="0" hangingPunct="0">
        <a:spcBef>
          <a:spcPts val="1417"/>
        </a:spcBef>
        <a:spcAft>
          <a:spcPts val="0"/>
        </a:spcAft>
        <a:buClr>
          <a:srgbClr val="FFFFFF"/>
        </a:buClr>
        <a:buSzPct val="45000"/>
        <a:buFont typeface="StarSymbol"/>
        <a:buChar char="●"/>
        <a:tabLst/>
        <a:defRPr lang="en-GB" sz="32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Noto Sans CJK JP Light" pitchFamily="34"/>
          <a:ea typeface="Noto Sans CJK SC Regular" pitchFamily="2"/>
          <a:cs typeface="FreeSans" pitchFamily="2"/>
        </a:defRPr>
      </a:lvl1pPr>
      <a:lvl2pPr lvl="1" rtl="0" hangingPunct="0">
        <a:spcBef>
          <a:spcPts val="1417"/>
        </a:spcBef>
        <a:spcAft>
          <a:spcPts val="0"/>
        </a:spcAft>
        <a:buClr>
          <a:srgbClr val="FFFFFF"/>
        </a:buClr>
        <a:buSzPct val="75000"/>
        <a:buFont typeface="StarSymbol"/>
        <a:buChar char="–"/>
        <a:tabLst/>
        <a:defRPr lang="en-GB" sz="32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Noto Sans CJK JP Light" pitchFamily="34"/>
          <a:ea typeface="Noto Sans CJK SC Regular" pitchFamily="2"/>
          <a:cs typeface="FreeSans" pitchFamily="2"/>
        </a:defRPr>
      </a:lvl2pPr>
      <a:lvl3pPr lvl="2" rtl="0" hangingPunct="0">
        <a:spcBef>
          <a:spcPts val="1417"/>
        </a:spcBef>
        <a:spcAft>
          <a:spcPts val="0"/>
        </a:spcAft>
        <a:buClr>
          <a:srgbClr val="FFFFFF"/>
        </a:buClr>
        <a:buSzPct val="45000"/>
        <a:buFont typeface="StarSymbol"/>
        <a:buChar char="●"/>
        <a:tabLst/>
        <a:defRPr lang="en-GB" sz="32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Noto Sans CJK JP Light" pitchFamily="34"/>
          <a:ea typeface="Noto Sans CJK SC Regular" pitchFamily="2"/>
          <a:cs typeface="FreeSans" pitchFamily="2"/>
        </a:defRPr>
      </a:lvl3pPr>
      <a:lvl4pPr lvl="3" rtl="0" hangingPunct="0">
        <a:spcBef>
          <a:spcPts val="1417"/>
        </a:spcBef>
        <a:spcAft>
          <a:spcPts val="0"/>
        </a:spcAft>
        <a:buClr>
          <a:srgbClr val="FFFFFF"/>
        </a:buClr>
        <a:buSzPct val="75000"/>
        <a:buFont typeface="StarSymbol"/>
        <a:buChar char="–"/>
        <a:tabLst/>
        <a:defRPr lang="en-GB" sz="32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Noto Sans CJK JP Light" pitchFamily="34"/>
          <a:ea typeface="Noto Sans CJK SC Regular" pitchFamily="2"/>
          <a:cs typeface="FreeSans" pitchFamily="2"/>
        </a:defRPr>
      </a:lvl4pPr>
      <a:lvl5pPr lvl="4" rtl="0" hangingPunct="0">
        <a:spcBef>
          <a:spcPts val="1417"/>
        </a:spcBef>
        <a:spcAft>
          <a:spcPts val="0"/>
        </a:spcAft>
        <a:buClr>
          <a:srgbClr val="FFFFFF"/>
        </a:buClr>
        <a:buSzPct val="45000"/>
        <a:buFont typeface="StarSymbol"/>
        <a:buChar char="●"/>
        <a:tabLst/>
        <a:defRPr lang="en-GB" sz="32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Noto Sans CJK JP Light" pitchFamily="34"/>
          <a:ea typeface="Noto Sans CJK SC Regular" pitchFamily="2"/>
          <a:cs typeface="FreeSans" pitchFamily="2"/>
        </a:defRPr>
      </a:lvl5pPr>
      <a:lvl6pPr lvl="5" rtl="0" hangingPunct="0">
        <a:spcBef>
          <a:spcPts val="1417"/>
        </a:spcBef>
        <a:spcAft>
          <a:spcPts val="0"/>
        </a:spcAft>
        <a:buClr>
          <a:srgbClr val="FFFFFF"/>
        </a:buClr>
        <a:buSzPct val="45000"/>
        <a:buFont typeface="StarSymbol"/>
        <a:buChar char="●"/>
        <a:tabLst/>
        <a:defRPr lang="en-GB" sz="32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Noto Sans CJK JP Light" pitchFamily="34"/>
          <a:ea typeface="Noto Sans CJK SC Regular" pitchFamily="2"/>
          <a:cs typeface="FreeSans" pitchFamily="2"/>
        </a:defRPr>
      </a:lvl6pPr>
      <a:lvl7pPr lvl="6" rtl="0" hangingPunct="0">
        <a:spcBef>
          <a:spcPts val="1417"/>
        </a:spcBef>
        <a:spcAft>
          <a:spcPts val="0"/>
        </a:spcAft>
        <a:buClr>
          <a:srgbClr val="FFFFFF"/>
        </a:buClr>
        <a:buSzPct val="45000"/>
        <a:buFont typeface="StarSymbol"/>
        <a:buChar char="●"/>
        <a:tabLst/>
        <a:defRPr lang="en-GB" sz="32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Noto Sans CJK JP Light" pitchFamily="34"/>
          <a:ea typeface="Noto Sans CJK SC Regular" pitchFamily="2"/>
          <a:cs typeface="FreeSans" pitchFamily="2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adgefficiency.com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0.png"/><Relationship Id="rId4" Type="http://schemas.openxmlformats.org/officeDocument/2006/relationships/image" Target="../media/image390.png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0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50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0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0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PtAIh9KSnjo&amp;t=3079s" TargetMode="External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50.png"/><Relationship Id="rId4" Type="http://schemas.openxmlformats.org/officeDocument/2006/relationships/image" Target="../media/image56.png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gif"/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4.pn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7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7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7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7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7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7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7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7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7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7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7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7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7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7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7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7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7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7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164.xml"/><Relationship Id="rId1" Type="http://schemas.openxmlformats.org/officeDocument/2006/relationships/slideLayout" Target="../slideLayouts/slideLayout7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5.xml"/><Relationship Id="rId1" Type="http://schemas.openxmlformats.org/officeDocument/2006/relationships/slideLayout" Target="../slideLayouts/slideLayout7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166.xml"/><Relationship Id="rId1" Type="http://schemas.openxmlformats.org/officeDocument/2006/relationships/slideLayout" Target="../slideLayouts/slideLayout7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7.xml"/><Relationship Id="rId1" Type="http://schemas.openxmlformats.org/officeDocument/2006/relationships/slideLayout" Target="../slideLayouts/slideLayout7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68.xml"/><Relationship Id="rId1" Type="http://schemas.openxmlformats.org/officeDocument/2006/relationships/slideLayout" Target="../slideLayouts/slideLayout7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karpathy/alphago-in-context-c47718cb95a5" TargetMode="External"/><Relationship Id="rId2" Type="http://schemas.openxmlformats.org/officeDocument/2006/relationships/notesSlide" Target="../notesSlides/notesSlide169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0.xml"/><Relationship Id="rId1" Type="http://schemas.openxmlformats.org/officeDocument/2006/relationships/slideLayout" Target="../slideLayouts/slideLayout7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1.xml"/><Relationship Id="rId1" Type="http://schemas.openxmlformats.org/officeDocument/2006/relationships/slideLayout" Target="../slideLayouts/slideLayout7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2.xml"/><Relationship Id="rId1" Type="http://schemas.openxmlformats.org/officeDocument/2006/relationships/slideLayout" Target="../slideLayouts/slideLayout7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173.xml"/><Relationship Id="rId1" Type="http://schemas.openxmlformats.org/officeDocument/2006/relationships/slideLayout" Target="../slideLayouts/slideLayout7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4.xml"/><Relationship Id="rId1" Type="http://schemas.openxmlformats.org/officeDocument/2006/relationships/slideLayout" Target="../slideLayouts/slideLayout7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5.xml"/><Relationship Id="rId1" Type="http://schemas.openxmlformats.org/officeDocument/2006/relationships/slideLayout" Target="../slideLayouts/slideLayout7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176.xml"/><Relationship Id="rId1" Type="http://schemas.openxmlformats.org/officeDocument/2006/relationships/slideLayout" Target="../slideLayouts/slideLayout7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17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4.png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0.png"/><Relationship Id="rId2" Type="http://schemas.openxmlformats.org/officeDocument/2006/relationships/notesSlide" Target="../notesSlides/notesSlide178.xml"/><Relationship Id="rId1" Type="http://schemas.openxmlformats.org/officeDocument/2006/relationships/slideLayout" Target="../slideLayouts/slideLayout7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7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20.png"/><Relationship Id="rId4" Type="http://schemas.openxmlformats.org/officeDocument/2006/relationships/image" Target="../media/image5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180.xml"/><Relationship Id="rId1" Type="http://schemas.openxmlformats.org/officeDocument/2006/relationships/slideLayout" Target="../slideLayouts/slideLayout7.xml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18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7.png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2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DGEfficiency/DSR_RL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i3lEG6aRGm8&amp;#t=27m12s" TargetMode="External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jpe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0.png"/><Relationship Id="rId4" Type="http://schemas.openxmlformats.org/officeDocument/2006/relationships/image" Target="../media/image16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FC99F4-169F-4448-9D7A-CCD7696E798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593846"/>
            <a:ext cx="9071640" cy="677108"/>
          </a:xfrm>
        </p:spPr>
        <p:txBody>
          <a:bodyPr>
            <a:spAutoFit/>
          </a:bodyPr>
          <a:lstStyle/>
          <a:p>
            <a:pPr lvl="0"/>
            <a:r>
              <a:rPr lang="en-GB" dirty="0"/>
              <a:t>a glance at reinforcement learning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F0CE79-165A-41A8-BAE0-8232CDC353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315" y="2385220"/>
            <a:ext cx="10080625" cy="265376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AFF18ED-A124-49F8-A5E2-113D5CE752EA}"/>
              </a:ext>
            </a:extLst>
          </p:cNvPr>
          <p:cNvSpPr/>
          <p:nvPr/>
        </p:nvSpPr>
        <p:spPr>
          <a:xfrm>
            <a:off x="990600" y="5266076"/>
            <a:ext cx="8486775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800" dirty="0">
                <a:solidFill>
                  <a:srgbClr val="000000"/>
                </a:solidFill>
                <a:latin typeface="Noto Sans CJK JP Light"/>
              </a:rPr>
              <a:t>Adam Green</a:t>
            </a:r>
            <a:br>
              <a:rPr lang="en-US" sz="2800" dirty="0">
                <a:solidFill>
                  <a:srgbClr val="000000"/>
                </a:solidFill>
                <a:latin typeface="Noto Sans CJK JP Light"/>
              </a:rPr>
            </a:br>
            <a:br>
              <a:rPr lang="en-US" sz="2800" dirty="0">
                <a:solidFill>
                  <a:srgbClr val="000000"/>
                </a:solidFill>
                <a:latin typeface="Noto Sans CJK JP Light"/>
              </a:rPr>
            </a:br>
            <a:r>
              <a:rPr lang="en-US" sz="2800" u="sng" dirty="0">
                <a:solidFill>
                  <a:srgbClr val="0563C1"/>
                </a:solidFill>
                <a:latin typeface="Noto Sans CJK JP Light"/>
                <a:hlinkClick r:id="rId4"/>
              </a:rPr>
              <a:t>adgefficiency.com</a:t>
            </a:r>
            <a:endParaRPr lang="en-US" sz="2800" b="0" dirty="0">
              <a:effectLst/>
              <a:latin typeface="Noto Sans CJK JP Light"/>
            </a:endParaRPr>
          </a:p>
          <a:p>
            <a:pPr algn="r"/>
            <a:r>
              <a:rPr lang="en-US" sz="2800" dirty="0">
                <a:latin typeface="Noto Sans CJK JP Light"/>
              </a:rPr>
              <a:t>		</a:t>
            </a:r>
          </a:p>
          <a:p>
            <a:pPr algn="r"/>
            <a:r>
              <a:rPr lang="en-US" sz="2800" dirty="0">
                <a:latin typeface="Noto Sans CJK JP Light"/>
              </a:rPr>
              <a:t>		adam.green@adgefficiency.com</a:t>
            </a:r>
            <a:br>
              <a:rPr lang="en-US" sz="2800" dirty="0">
                <a:latin typeface="Noto Sans CJK JP Light"/>
              </a:rPr>
            </a:br>
            <a:endParaRPr lang="en-GB" sz="2800" dirty="0">
              <a:latin typeface="Noto Sans CJK JP Ligh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0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6B8D27-E46B-4147-9424-640B9125187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Function approximation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0F39D5-D3C0-4252-952C-663AC905748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04707" y="2015999"/>
            <a:ext cx="4570932" cy="5184000"/>
          </a:xfrm>
        </p:spPr>
        <p:txBody>
          <a:bodyPr/>
          <a:lstStyle/>
          <a:p>
            <a:pPr lvl="0"/>
            <a:r>
              <a:rPr lang="en-GB" sz="2800" dirty="0"/>
              <a:t>Lookup table</a:t>
            </a:r>
          </a:p>
          <a:p>
            <a:pPr lvl="0"/>
            <a:r>
              <a:rPr lang="en-GB" sz="2400" dirty="0"/>
              <a:t>curse of dimensionality</a:t>
            </a:r>
          </a:p>
          <a:p>
            <a:pPr lvl="0"/>
            <a:endParaRPr lang="en-GB" sz="500" dirty="0"/>
          </a:p>
          <a:p>
            <a:pPr lvl="0"/>
            <a:r>
              <a:rPr lang="en-GB" sz="2800" dirty="0"/>
              <a:t>Linear function</a:t>
            </a:r>
          </a:p>
          <a:p>
            <a:pPr lvl="0"/>
            <a:r>
              <a:rPr lang="en-GB" sz="2400" dirty="0"/>
              <a:t>less parameters</a:t>
            </a:r>
          </a:p>
          <a:p>
            <a:pPr lvl="0"/>
            <a:r>
              <a:rPr lang="en-GB" sz="2400" dirty="0"/>
              <a:t>generalize across states</a:t>
            </a:r>
          </a:p>
          <a:p>
            <a:pPr lvl="0"/>
            <a:endParaRPr lang="en-GB" sz="500" dirty="0"/>
          </a:p>
          <a:p>
            <a:pPr lvl="0"/>
            <a:r>
              <a:rPr lang="en-GB" sz="2800" dirty="0"/>
              <a:t>Non-linear function</a:t>
            </a:r>
          </a:p>
          <a:p>
            <a:pPr lvl="0"/>
            <a:r>
              <a:rPr lang="en-GB" sz="2400" dirty="0"/>
              <a:t>model complex dynamics</a:t>
            </a:r>
          </a:p>
          <a:p>
            <a:pPr lvl="0"/>
            <a:r>
              <a:rPr lang="en-GB" sz="2400" dirty="0"/>
              <a:t>convolution for vision</a:t>
            </a:r>
          </a:p>
          <a:p>
            <a:pPr lvl="0"/>
            <a:r>
              <a:rPr lang="en-GB" sz="2400" dirty="0"/>
              <a:t>recurrent for memory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985540-F100-4446-A4CD-8DD4329C1136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704378" y="1563480"/>
            <a:ext cx="3600000" cy="5666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Maximization bias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/>
            <p:txBody>
              <a:bodyPr/>
              <a:lstStyle/>
              <a:p>
                <a:pPr>
                  <a:buNone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GB" dirty="0"/>
                      <m:t>argmax</m:t>
                    </m:r>
                  </m:oMath>
                </a14:m>
                <a:r>
                  <a:rPr lang="en-GB" dirty="0"/>
                  <a:t> allows Q-Learning to learn off-policy</a:t>
                </a:r>
              </a:p>
              <a:p>
                <a:pPr>
                  <a:buNone/>
                </a:pPr>
                <a:r>
                  <a:rPr lang="en-GB" sz="2800" dirty="0">
                    <a:latin typeface="Noto Sans CJK JP Light"/>
                  </a:rPr>
                  <a:t>to learn the optimal policy while following a sub-optimal policy</a:t>
                </a:r>
              </a:p>
              <a:p>
                <a:pPr>
                  <a:buNone/>
                </a:pPr>
                <a:endParaRPr lang="en-GB" dirty="0">
                  <a:latin typeface="Noto Sans CJK JP Light"/>
                </a:endParaRPr>
              </a:p>
              <a:p>
                <a:pPr>
                  <a:buNone/>
                </a:pPr>
                <a:r>
                  <a:rPr lang="en-GB" dirty="0">
                    <a:latin typeface="Noto Sans CJK JP Light"/>
                  </a:rPr>
                  <a:t>But the maximum is </a:t>
                </a:r>
              </a:p>
              <a:p>
                <a:pPr>
                  <a:buNone/>
                </a:pPr>
                <a:r>
                  <a:rPr lang="en-GB" sz="2800" dirty="0">
                    <a:latin typeface="Noto Sans CJK JP Light"/>
                  </a:rPr>
                  <a:t> aggressive</a:t>
                </a:r>
              </a:p>
              <a:p>
                <a:pPr>
                  <a:buNone/>
                </a:pPr>
                <a:r>
                  <a:rPr lang="en-GB" sz="2800" dirty="0">
                    <a:latin typeface="Noto Sans CJK JP Light"/>
                  </a:rPr>
                  <a:t> positively biased</a:t>
                </a:r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blipFill>
                <a:blip r:embed="rId3"/>
                <a:stretch>
                  <a:fillRect l="-2755" t="-2643" r="-215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431650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89F248E-1524-43B5-AC5A-DC862B7C0E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527" y="3961260"/>
            <a:ext cx="6934200" cy="34194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Maximization bias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/>
            <p:txBody>
              <a:bodyPr/>
              <a:lstStyle/>
              <a:p>
                <a:pPr>
                  <a:buNone/>
                </a:pPr>
                <a:r>
                  <a:rPr lang="en-GB" dirty="0">
                    <a:latin typeface="Noto Sans CJK JP Light"/>
                  </a:rPr>
                  <a:t>State where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i="1" dirty="0" err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i="1" dirty="0" err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GB" i="1" dirty="0" err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GB" i="1" dirty="0">
                        <a:latin typeface="Cambria Math" panose="02040503050406030204" pitchFamily="18" charset="0"/>
                      </a:rPr>
                      <m:t>) = </m:t>
                    </m:r>
                    <m:r>
                      <a:rPr lang="en-GB" i="1" dirty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GB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>
                    <a:latin typeface="Noto Sans CJK JP Light"/>
                  </a:rPr>
                  <a:t>(for all possible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GB" dirty="0">
                    <a:latin typeface="Noto Sans CJK JP Light"/>
                  </a:rPr>
                  <a:t>)</a:t>
                </a:r>
              </a:p>
              <a:p>
                <a:pPr>
                  <a:buNone/>
                </a:pPr>
                <a:r>
                  <a:rPr lang="en-GB" sz="2800" dirty="0">
                    <a:latin typeface="Noto Sans CJK JP Light"/>
                  </a:rPr>
                  <a:t> Our estimates are distributed above &amp; below 0</a:t>
                </a:r>
              </a:p>
              <a:p>
                <a:pPr>
                  <a:buNone/>
                </a:pPr>
                <a:r>
                  <a:rPr lang="en-GB" sz="2800" dirty="0">
                    <a:latin typeface="Noto Sans CJK JP Light"/>
                  </a:rPr>
                  <a:t> max(true value) = 0</a:t>
                </a:r>
              </a:p>
              <a:p>
                <a:pPr>
                  <a:buNone/>
                </a:pPr>
                <a:r>
                  <a:rPr lang="en-GB" sz="2800" dirty="0">
                    <a:latin typeface="Noto Sans CJK JP Light"/>
                  </a:rPr>
                  <a:t> max(estimated values) &gt; 0</a:t>
                </a:r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blipFill>
                <a:blip r:embed="rId4"/>
                <a:stretch>
                  <a:fillRect l="-2755" t="-264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 Placeholder 2">
                <a:extLst>
                  <a:ext uri="{FF2B5EF4-FFF2-40B4-BE49-F238E27FC236}">
                    <a16:creationId xmlns:a16="http://schemas.microsoft.com/office/drawing/2014/main" id="{AF0B53D6-AF27-41DF-AAE7-635C963D81A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591527" y="3473973"/>
                <a:ext cx="3961796" cy="176431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>
                <a:noAutofit/>
              </a:bodyPr>
              <a:lstStyle>
                <a:lvl1pPr lvl="0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1pPr>
                <a:lvl2pPr lvl="1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2pPr>
                <a:lvl3pPr lvl="2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3pPr>
                <a:lvl4pPr lvl="3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4pPr>
                <a:lvl5pPr lvl="4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5pPr>
                <a:lvl6pPr lvl="5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6pPr>
                <a:lvl7pPr lvl="6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Font typeface="StarSymbol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z="2800" b="0" i="1">
                          <a:latin typeface="Noto Sans CJK JP Light"/>
                        </a:rPr>
                        <m:t>taking</m:t>
                      </m:r>
                      <m:r>
                        <a:rPr lang="en-GB" sz="2800" b="0">
                          <a:latin typeface="Noto Sans CJK JP Light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GB" sz="2800" b="0" i="1">
                          <a:latin typeface="Noto Sans CJK JP Light"/>
                        </a:rPr>
                        <m:t>max</m:t>
                      </m:r>
                      <m:r>
                        <a:rPr lang="en-GB" sz="2800" b="0">
                          <a:latin typeface="Noto Sans CJK JP Light"/>
                        </a:rPr>
                        <m:t> </m:t>
                      </m:r>
                    </m:oMath>
                  </m:oMathPara>
                </a14:m>
                <a:endParaRPr lang="en-GB" sz="2800" dirty="0">
                  <a:latin typeface="Noto Sans CJK JP Light"/>
                </a:endParaRPr>
              </a:p>
              <a:p>
                <a:pPr>
                  <a:buFont typeface="StarSymbol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z="2800" b="0" i="1">
                          <a:latin typeface="Noto Sans CJK JP Light"/>
                        </a:rPr>
                        <m:t>always</m:t>
                      </m:r>
                      <m:r>
                        <a:rPr lang="en-GB" sz="2800" b="0">
                          <a:latin typeface="Noto Sans CJK JP Light"/>
                        </a:rPr>
                        <m:t> </m:t>
                      </m:r>
                    </m:oMath>
                  </m:oMathPara>
                </a14:m>
                <a:endParaRPr lang="en-GB" sz="2800" dirty="0">
                  <a:latin typeface="Noto Sans CJK JP Light"/>
                </a:endParaRPr>
              </a:p>
              <a:p>
                <a:pPr>
                  <a:buFont typeface="StarSymbol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z="2800" b="0" i="1">
                          <a:latin typeface="Noto Sans CJK JP Light"/>
                        </a:rPr>
                        <m:t>gets</m:t>
                      </m:r>
                      <m:r>
                        <a:rPr lang="en-GB" sz="2800" b="0">
                          <a:latin typeface="Noto Sans CJK JP Light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GB" sz="2800" b="0" i="1">
                          <a:latin typeface="Noto Sans CJK JP Light"/>
                        </a:rPr>
                        <m:t>us</m:t>
                      </m:r>
                      <m:r>
                        <a:rPr lang="en-GB" sz="2800" b="0">
                          <a:latin typeface="Noto Sans CJK JP Light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GB" sz="2800" b="0" i="1">
                          <a:latin typeface="Noto Sans CJK JP Light"/>
                        </a:rPr>
                        <m:t>here</m:t>
                      </m:r>
                    </m:oMath>
                  </m:oMathPara>
                </a14:m>
                <a:endParaRPr lang="en-US" sz="2800" dirty="0">
                  <a:latin typeface="Noto Sans CJK JP Light"/>
                </a:endParaRPr>
              </a:p>
            </p:txBody>
          </p:sp>
        </mc:Choice>
        <mc:Fallback>
          <p:sp>
            <p:nvSpPr>
              <p:cNvPr id="5" name="Text Placeholder 2">
                <a:extLst>
                  <a:ext uri="{FF2B5EF4-FFF2-40B4-BE49-F238E27FC236}">
                    <a16:creationId xmlns:a16="http://schemas.microsoft.com/office/drawing/2014/main" id="{AF0B53D6-AF27-41DF-AAE7-635C963D81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1527" y="3473973"/>
                <a:ext cx="3961796" cy="176431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A1AF864-0639-4EAF-A5AD-AC4084ECED9F}"/>
              </a:ext>
            </a:extLst>
          </p:cNvPr>
          <p:cNvCxnSpPr>
            <a:cxnSpLocks/>
          </p:cNvCxnSpPr>
          <p:nvPr/>
        </p:nvCxnSpPr>
        <p:spPr>
          <a:xfrm flipH="1">
            <a:off x="8360229" y="4776107"/>
            <a:ext cx="212196" cy="17471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BD34DBF-0FAA-47EF-9101-8A2C4DDF7C05}"/>
              </a:ext>
            </a:extLst>
          </p:cNvPr>
          <p:cNvCxnSpPr>
            <a:cxnSpLocks/>
          </p:cNvCxnSpPr>
          <p:nvPr/>
        </p:nvCxnSpPr>
        <p:spPr>
          <a:xfrm>
            <a:off x="4135120" y="5522428"/>
            <a:ext cx="1717040" cy="11183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 Placeholder 2">
                <a:extLst>
                  <a:ext uri="{FF2B5EF4-FFF2-40B4-BE49-F238E27FC236}">
                    <a16:creationId xmlns:a16="http://schemas.microsoft.com/office/drawing/2014/main" id="{26E3C596-E880-45D4-9447-12C6D10A8F8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90967" y="4640270"/>
                <a:ext cx="3961796" cy="176431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>
                <a:noAutofit/>
              </a:bodyPr>
              <a:lstStyle>
                <a:lvl1pPr lvl="0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1pPr>
                <a:lvl2pPr lvl="1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2pPr>
                <a:lvl3pPr lvl="2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3pPr>
                <a:lvl4pPr lvl="3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4pPr>
                <a:lvl5pPr lvl="4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5pPr>
                <a:lvl6pPr lvl="5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6pPr>
                <a:lvl7pPr lvl="6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z="2800">
                          <a:latin typeface="Noto Sans CJK JP Light"/>
                        </a:rPr>
                        <m:t>true</m:t>
                      </m:r>
                      <m:r>
                        <a:rPr lang="en-GB" sz="2800">
                          <a:latin typeface="Noto Sans CJK JP Light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GB" sz="2800">
                          <a:latin typeface="Noto Sans CJK JP Light"/>
                        </a:rPr>
                        <m:t>value</m:t>
                      </m:r>
                      <m:r>
                        <a:rPr lang="en-GB" sz="2800">
                          <a:latin typeface="Noto Sans CJK JP Light"/>
                        </a:rPr>
                        <m:t> </m:t>
                      </m:r>
                    </m:oMath>
                  </m:oMathPara>
                </a14:m>
                <a:endParaRPr lang="en-GB" sz="2800" dirty="0">
                  <a:latin typeface="Noto Sans CJK JP Light"/>
                </a:endParaRP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z="2800">
                          <a:latin typeface="Noto Sans CJK JP Light"/>
                        </a:rPr>
                        <m:t>is</m:t>
                      </m:r>
                      <m:r>
                        <a:rPr lang="en-GB" sz="2800">
                          <a:latin typeface="Noto Sans CJK JP Light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GB" sz="2800">
                          <a:latin typeface="Noto Sans CJK JP Light"/>
                        </a:rPr>
                        <m:t>here</m:t>
                      </m:r>
                    </m:oMath>
                  </m:oMathPara>
                </a14:m>
                <a:endParaRPr lang="en-US" sz="2800" dirty="0">
                  <a:latin typeface="Noto Sans CJK JP Light"/>
                </a:endParaRPr>
              </a:p>
            </p:txBody>
          </p:sp>
        </mc:Choice>
        <mc:Fallback>
          <p:sp>
            <p:nvSpPr>
              <p:cNvPr id="11" name="Text Placeholder 2">
                <a:extLst>
                  <a:ext uri="{FF2B5EF4-FFF2-40B4-BE49-F238E27FC236}">
                    <a16:creationId xmlns:a16="http://schemas.microsoft.com/office/drawing/2014/main" id="{26E3C596-E880-45D4-9447-12C6D10A8F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0967" y="4640270"/>
                <a:ext cx="3961796" cy="176431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4872061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Double Q-Learning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5E62E-555C-401D-B538-D98AB70D9E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86168"/>
            <a:ext cx="10080625" cy="4366553"/>
          </a:xfrm>
          <a:prstGeom prst="rect">
            <a:avLst/>
          </a:prstGeom>
        </p:spPr>
      </p:pic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95352126-E6D2-4E92-8D0B-F52360E4C80F}"/>
              </a:ext>
            </a:extLst>
          </p:cNvPr>
          <p:cNvSpPr txBox="1">
            <a:spLocks/>
          </p:cNvSpPr>
          <p:nvPr/>
        </p:nvSpPr>
        <p:spPr>
          <a:xfrm>
            <a:off x="503999" y="5652721"/>
            <a:ext cx="9071640" cy="176314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r>
              <a:rPr lang="en-US" dirty="0">
                <a:solidFill>
                  <a:sysClr val="windowText" lastClr="000000"/>
                </a:solidFill>
                <a:latin typeface="Noto Sans CJK JP Light"/>
              </a:rPr>
              <a:t>Maintain </a:t>
            </a:r>
            <a:r>
              <a:rPr lang="en-US" b="1" dirty="0">
                <a:solidFill>
                  <a:schemeClr val="accent6"/>
                </a:solidFill>
                <a:latin typeface="Noto Sans CJK JP Light"/>
              </a:rPr>
              <a:t>two</a:t>
            </a:r>
            <a:r>
              <a:rPr lang="en-US" dirty="0">
                <a:solidFill>
                  <a:sysClr val="windowText" lastClr="000000"/>
                </a:solidFill>
                <a:latin typeface="Noto Sans CJK JP Light"/>
              </a:rPr>
              <a:t> parameterized Q functions (A &amp; B)</a:t>
            </a:r>
          </a:p>
          <a:p>
            <a:pPr>
              <a:buFont typeface="StarSymbol"/>
              <a:buNone/>
            </a:pPr>
            <a:r>
              <a:rPr lang="en-US" sz="2800" dirty="0">
                <a:solidFill>
                  <a:sysClr val="windowText" lastClr="000000"/>
                </a:solidFill>
                <a:latin typeface="Noto Sans CJK JP Light"/>
              </a:rPr>
              <a:t> </a:t>
            </a:r>
            <a:r>
              <a:rPr lang="en-US" sz="2800" dirty="0" err="1">
                <a:solidFill>
                  <a:sysClr val="windowText" lastClr="000000"/>
                </a:solidFill>
                <a:latin typeface="Noto Sans CJK JP Light"/>
              </a:rPr>
              <a:t>avg</a:t>
            </a:r>
            <a:r>
              <a:rPr lang="en-US" sz="2800" dirty="0">
                <a:solidFill>
                  <a:sysClr val="windowText" lastClr="000000"/>
                </a:solidFill>
                <a:latin typeface="Noto Sans CJK JP Light"/>
              </a:rPr>
              <a:t>(A, B) to select actions</a:t>
            </a:r>
          </a:p>
          <a:p>
            <a:pPr>
              <a:buFont typeface="StarSymbol"/>
              <a:buNone/>
            </a:pPr>
            <a:r>
              <a:rPr lang="en-US" sz="2800" dirty="0">
                <a:solidFill>
                  <a:sysClr val="windowText" lastClr="000000"/>
                </a:solidFill>
                <a:latin typeface="Noto Sans CJK JP Light"/>
              </a:rPr>
              <a:t> improve A by bootstrapping off B (or vice versa) </a:t>
            </a:r>
          </a:p>
        </p:txBody>
      </p:sp>
    </p:spTree>
    <p:extLst>
      <p:ext uri="{BB962C8B-B14F-4D97-AF65-F5344CB8AC3E}">
        <p14:creationId xmlns:p14="http://schemas.microsoft.com/office/powerpoint/2010/main" val="316424352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76A4B88-FED8-4E00-841E-2B4CDE6B4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508579"/>
            <a:ext cx="9944438" cy="42005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D756EE4-6C48-4E50-82A7-D85A83FAA5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4995058"/>
            <a:ext cx="10080624" cy="2381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74359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DeepMind Atari work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>
                <a:latin typeface="Noto Sans CJK JP Light"/>
              </a:rPr>
              <a:t>DQN = Deep Q-Network</a:t>
            </a:r>
          </a:p>
          <a:p>
            <a:pPr>
              <a:buNone/>
            </a:pPr>
            <a:endParaRPr lang="en-GB" dirty="0">
              <a:latin typeface="Noto Sans CJK JP Light"/>
            </a:endParaRPr>
          </a:p>
          <a:p>
            <a:pPr>
              <a:buNone/>
            </a:pPr>
            <a:r>
              <a:rPr lang="en-GB" dirty="0" err="1">
                <a:latin typeface="Noto Sans CJK JP Light"/>
              </a:rPr>
              <a:t>Mnih</a:t>
            </a:r>
            <a:r>
              <a:rPr lang="en-GB" dirty="0">
                <a:latin typeface="Noto Sans CJK JP Light"/>
              </a:rPr>
              <a:t> et. al (</a:t>
            </a:r>
            <a:r>
              <a:rPr lang="en-GB" b="1" dirty="0">
                <a:solidFill>
                  <a:schemeClr val="accent6"/>
                </a:solidFill>
              </a:rPr>
              <a:t>2013</a:t>
            </a:r>
            <a:r>
              <a:rPr lang="en-GB" dirty="0">
                <a:latin typeface="Noto Sans CJK JP Light"/>
              </a:rPr>
              <a:t>) Playing Atari with Deep Reinforcement Learning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DeepMind before they were purchased by Google for £400M</a:t>
            </a:r>
          </a:p>
          <a:p>
            <a:pPr>
              <a:buNone/>
            </a:pPr>
            <a:endParaRPr lang="en-GB" sz="2800" dirty="0">
              <a:latin typeface="Noto Sans CJK JP Light"/>
            </a:endParaRPr>
          </a:p>
          <a:p>
            <a:pPr>
              <a:buNone/>
            </a:pPr>
            <a:r>
              <a:rPr lang="en-GB" dirty="0" err="1">
                <a:latin typeface="Noto Sans CJK JP Light"/>
              </a:rPr>
              <a:t>Mnih</a:t>
            </a:r>
            <a:r>
              <a:rPr lang="en-GB" dirty="0">
                <a:latin typeface="Noto Sans CJK JP Light"/>
              </a:rPr>
              <a:t> et. al (</a:t>
            </a:r>
            <a:r>
              <a:rPr lang="en-GB" b="1" dirty="0">
                <a:solidFill>
                  <a:schemeClr val="accent6"/>
                </a:solidFill>
              </a:rPr>
              <a:t>2015</a:t>
            </a:r>
            <a:r>
              <a:rPr lang="en-GB" dirty="0">
                <a:latin typeface="Noto Sans CJK JP Light"/>
              </a:rPr>
              <a:t>) Human-level control through deep reinforcement learning</a:t>
            </a:r>
          </a:p>
        </p:txBody>
      </p:sp>
    </p:spTree>
    <p:extLst>
      <p:ext uri="{BB962C8B-B14F-4D97-AF65-F5344CB8AC3E}">
        <p14:creationId xmlns:p14="http://schemas.microsoft.com/office/powerpoint/2010/main" val="321094498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Significance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b="1" dirty="0">
                <a:solidFill>
                  <a:schemeClr val="accent6"/>
                </a:solidFill>
                <a:latin typeface="Noto Sans CJK JP Light"/>
              </a:rPr>
              <a:t>End to end deep </a:t>
            </a:r>
            <a:r>
              <a:rPr lang="en-GB" dirty="0">
                <a:latin typeface="Noto Sans CJK JP Light"/>
              </a:rPr>
              <a:t>reinforcement learning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learning from high dimensional input 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raw pixels &amp; convolutional neural network</a:t>
            </a:r>
          </a:p>
          <a:p>
            <a:pPr>
              <a:buNone/>
            </a:pPr>
            <a:endParaRPr lang="en-GB" dirty="0">
              <a:latin typeface="Noto Sans CJK JP Light"/>
            </a:endParaRPr>
          </a:p>
          <a:p>
            <a:pPr>
              <a:buNone/>
            </a:pPr>
            <a:r>
              <a:rPr lang="en-GB" dirty="0">
                <a:latin typeface="Noto Sans CJK JP Light"/>
              </a:rPr>
              <a:t>Ability to </a:t>
            </a:r>
            <a:r>
              <a:rPr lang="en-GB" b="1" dirty="0">
                <a:solidFill>
                  <a:schemeClr val="accent6"/>
                </a:solidFill>
                <a:latin typeface="Noto Sans CJK JP Light"/>
              </a:rPr>
              <a:t>generalize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same algorithm, network structure and hyperparameters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intentionally sacrifice performance for ability to generalize</a:t>
            </a:r>
          </a:p>
          <a:p>
            <a:pPr>
              <a:buNone/>
            </a:pPr>
            <a:endParaRPr lang="en-GB" dirty="0">
              <a:latin typeface="Noto Sans CJK JP Light"/>
            </a:endParaRPr>
          </a:p>
          <a:p>
            <a:pPr>
              <a:buNone/>
            </a:pPr>
            <a:r>
              <a:rPr lang="en-GB" dirty="0">
                <a:latin typeface="Noto Sans CJK JP Light"/>
              </a:rPr>
              <a:t>“First step towards a general artificial intelligence”</a:t>
            </a:r>
          </a:p>
        </p:txBody>
      </p:sp>
    </p:spTree>
    <p:extLst>
      <p:ext uri="{BB962C8B-B14F-4D97-AF65-F5344CB8AC3E}">
        <p14:creationId xmlns:p14="http://schemas.microsoft.com/office/powerpoint/2010/main" val="135391674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Noto Sans CJK JP Light"/>
                <a:ea typeface="Cambria Math" panose="02040503050406030204" pitchFamily="18" charset="0"/>
              </a:rPr>
              <a:t>Reinforcement learning to play Atari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>
                <a:latin typeface="Noto Sans CJK JP Light"/>
              </a:rPr>
              <a:t>State = last four screens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allows information about movement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grey scale, cropped </a:t>
            </a:r>
          </a:p>
          <a:p>
            <a:pPr>
              <a:buNone/>
            </a:pPr>
            <a:endParaRPr lang="en-GB" sz="2800" dirty="0">
              <a:latin typeface="Noto Sans CJK JP Light"/>
            </a:endParaRPr>
          </a:p>
          <a:p>
            <a:pPr>
              <a:buNone/>
            </a:pPr>
            <a:r>
              <a:rPr lang="en-GB" dirty="0">
                <a:latin typeface="Noto Sans CJK JP Light"/>
              </a:rPr>
              <a:t>Reward = game score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clipped to [-1,1] 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reward counting</a:t>
            </a:r>
          </a:p>
          <a:p>
            <a:pPr>
              <a:buNone/>
            </a:pPr>
            <a:endParaRPr lang="en-GB" sz="2800" dirty="0">
              <a:latin typeface="Noto Sans CJK JP Light"/>
            </a:endParaRPr>
          </a:p>
          <a:p>
            <a:pPr>
              <a:buNone/>
            </a:pPr>
            <a:r>
              <a:rPr lang="en-GB" dirty="0">
                <a:latin typeface="Noto Sans CJK JP Light"/>
              </a:rPr>
              <a:t>Actions = joystick buttons (a discrete action space)</a:t>
            </a:r>
          </a:p>
          <a:p>
            <a:pPr>
              <a:buNone/>
            </a:pPr>
            <a:endParaRPr lang="en-GB" dirty="0">
              <a:latin typeface="Noto Sans CJK JP Ligh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ED67A3-A01D-4F26-8C56-3531ABD09D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3817" y="1505114"/>
            <a:ext cx="3312308" cy="5112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417648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Value function approximation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881D41-6764-4363-B502-2D80B1B5CA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94" y="1787113"/>
            <a:ext cx="10080625" cy="5061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950616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Visualizing Q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8BB7634-2193-4629-A3B2-375D7BD926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2657918"/>
            <a:ext cx="10080625" cy="2243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693432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Deadly triad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Noto Sans CJK JP Light"/>
              </a:rPr>
              <a:t>1 - Off policy learning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  <a:latin typeface="Noto Sans CJK JP Light"/>
              </a:rPr>
              <a:t> to free behaviour policy from target policy</a:t>
            </a:r>
            <a:endParaRPr lang="en-GB" dirty="0">
              <a:solidFill>
                <a:schemeClr val="tx1"/>
              </a:solidFill>
              <a:latin typeface="Noto Sans CJK JP Light"/>
            </a:endParaRPr>
          </a:p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Noto Sans CJK JP Light"/>
              </a:rPr>
              <a:t>2 - Function approximation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  <a:latin typeface="Noto Sans CJK JP Light"/>
              </a:rPr>
              <a:t> scalability &amp; generalization</a:t>
            </a:r>
            <a:endParaRPr lang="en-GB" dirty="0">
              <a:solidFill>
                <a:schemeClr val="tx1"/>
              </a:solidFill>
              <a:latin typeface="Noto Sans CJK JP Light"/>
            </a:endParaRPr>
          </a:p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Noto Sans CJK JP Light"/>
              </a:rPr>
              <a:t>3 - Bootstrapping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  <a:latin typeface="Noto Sans CJK JP Light"/>
              </a:rPr>
              <a:t> computational &amp; data efficiency</a:t>
            </a:r>
          </a:p>
          <a:p>
            <a:pPr>
              <a:buNone/>
            </a:pPr>
            <a:endParaRPr lang="en-GB" dirty="0">
              <a:solidFill>
                <a:schemeClr val="tx1"/>
              </a:solidFill>
              <a:latin typeface="Noto Sans CJK JP Light"/>
            </a:endParaRPr>
          </a:p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Noto Sans CJK JP Light"/>
              </a:rPr>
              <a:t>All combine to produce </a:t>
            </a:r>
            <a:r>
              <a:rPr lang="en-GB" dirty="0">
                <a:solidFill>
                  <a:srgbClr val="FF0000"/>
                </a:solidFill>
                <a:latin typeface="Noto Sans CJK JP Light"/>
              </a:rPr>
              <a:t>instability</a:t>
            </a:r>
            <a:r>
              <a:rPr lang="en-GB" dirty="0">
                <a:solidFill>
                  <a:schemeClr val="tx1"/>
                </a:solidFill>
                <a:latin typeface="Noto Sans CJK JP Light"/>
              </a:rPr>
              <a:t> &amp; </a:t>
            </a:r>
            <a:r>
              <a:rPr lang="en-GB" dirty="0">
                <a:solidFill>
                  <a:srgbClr val="FF0000"/>
                </a:solidFill>
                <a:latin typeface="Noto Sans CJK JP Light"/>
              </a:rPr>
              <a:t>divergence </a:t>
            </a:r>
            <a:r>
              <a:rPr lang="en-GB" dirty="0">
                <a:solidFill>
                  <a:schemeClr val="tx1"/>
                </a:solidFill>
                <a:latin typeface="Noto Sans CJK JP Light"/>
              </a:rPr>
              <a:t>when training</a:t>
            </a:r>
            <a:endParaRPr lang="en-GB" dirty="0">
              <a:solidFill>
                <a:srgbClr val="FF0000"/>
              </a:solidFill>
              <a:latin typeface="Noto Sans CJK JP Light"/>
            </a:endParaRPr>
          </a:p>
        </p:txBody>
      </p:sp>
    </p:spTree>
    <p:extLst>
      <p:ext uri="{BB962C8B-B14F-4D97-AF65-F5344CB8AC3E}">
        <p14:creationId xmlns:p14="http://schemas.microsoft.com/office/powerpoint/2010/main" val="1813311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326BB-16EF-4951-8B95-8B0F30B3030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iid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E36146-0308-4CE6-8497-A0CA951D683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>
              <a:buNone/>
            </a:pPr>
            <a:r>
              <a:rPr lang="en-GB" dirty="0"/>
              <a:t>Fundamental assumption in statistical learning</a:t>
            </a:r>
          </a:p>
          <a:p>
            <a:pPr lvl="0">
              <a:buNone/>
            </a:pPr>
            <a:endParaRPr lang="en-GB" dirty="0"/>
          </a:p>
          <a:p>
            <a:pPr lvl="0">
              <a:buNone/>
            </a:pPr>
            <a:r>
              <a:rPr lang="en-GB" dirty="0"/>
              <a:t>Independent and identically distributed</a:t>
            </a:r>
          </a:p>
          <a:p>
            <a:pPr lvl="0">
              <a:buNone/>
            </a:pPr>
            <a:endParaRPr lang="en-GB" dirty="0"/>
          </a:p>
          <a:p>
            <a:pPr lvl="0">
              <a:buNone/>
            </a:pPr>
            <a:r>
              <a:rPr lang="en-GB" dirty="0"/>
              <a:t>In statistical learning one always assumes the training set is </a:t>
            </a:r>
            <a:r>
              <a:rPr lang="en-GB" b="1" dirty="0">
                <a:solidFill>
                  <a:srgbClr val="92D050"/>
                </a:solidFill>
              </a:rPr>
              <a:t>independently drawn </a:t>
            </a:r>
            <a:r>
              <a:rPr lang="en-GB" dirty="0"/>
              <a:t>from a </a:t>
            </a:r>
            <a:r>
              <a:rPr lang="en-GB" b="1" dirty="0">
                <a:solidFill>
                  <a:srgbClr val="92D050"/>
                </a:solidFill>
              </a:rPr>
              <a:t>fixed distribution</a:t>
            </a:r>
          </a:p>
          <a:p>
            <a:pPr lvl="0"/>
            <a:endParaRPr lang="en-GB" dirty="0"/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Deadly triad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Noto Sans CJK JP Light"/>
              </a:rPr>
              <a:t>Unclear which of the three is root cause for instability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  <a:latin typeface="Noto Sans CJK JP Light"/>
              </a:rPr>
              <a:t>Dynamic programming will diverge with function approximation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  <a:latin typeface="Noto Sans CJK JP Light"/>
              </a:rPr>
              <a:t>Prediction can diverge (so it’s not exploration or control)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  <a:latin typeface="Noto Sans CJK JP Light"/>
              </a:rPr>
              <a:t>It’s not non-linear functions (since linear function can be unstable)</a:t>
            </a:r>
          </a:p>
          <a:p>
            <a:pPr>
              <a:buNone/>
            </a:pPr>
            <a:endParaRPr lang="en-GB" sz="2800" dirty="0">
              <a:solidFill>
                <a:schemeClr val="tx1"/>
              </a:solidFill>
              <a:latin typeface="Noto Sans CJK JP Light"/>
            </a:endParaRPr>
          </a:p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Noto Sans CJK JP Light"/>
              </a:rPr>
              <a:t>It’s the </a:t>
            </a:r>
            <a:r>
              <a:rPr lang="en-GB" dirty="0">
                <a:solidFill>
                  <a:srgbClr val="FF0000"/>
                </a:solidFill>
                <a:latin typeface="Noto Sans CJK JP Light"/>
              </a:rPr>
              <a:t>combination of the three</a:t>
            </a:r>
          </a:p>
        </p:txBody>
      </p:sp>
    </p:spTree>
    <p:extLst>
      <p:ext uri="{BB962C8B-B14F-4D97-AF65-F5344CB8AC3E}">
        <p14:creationId xmlns:p14="http://schemas.microsoft.com/office/powerpoint/2010/main" val="762778153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Q-Learning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>
                <a:latin typeface="Noto Sans CJK JP Light"/>
              </a:rPr>
              <a:t>Can be hard to get working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correlations in the data 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small updates to Q network may change the policy drastically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correlation between the target &amp; network during training</a:t>
            </a:r>
          </a:p>
          <a:p>
            <a:pPr>
              <a:buNone/>
            </a:pPr>
            <a:endParaRPr lang="en-GB" sz="2800" dirty="0">
              <a:latin typeface="Noto Sans CJK JP Light"/>
            </a:endParaRPr>
          </a:p>
          <a:p>
            <a:pPr>
              <a:buNone/>
            </a:pPr>
            <a:endParaRPr lang="en-GB" dirty="0">
              <a:latin typeface="Noto Sans CJK JP Light"/>
            </a:endParaRPr>
          </a:p>
          <a:p>
            <a:pPr>
              <a:buNone/>
            </a:pPr>
            <a:endParaRPr lang="en-GB" dirty="0">
              <a:latin typeface="Noto Sans CJK JP Light"/>
            </a:endParaRPr>
          </a:p>
          <a:p>
            <a:pPr>
              <a:buNone/>
            </a:pPr>
            <a:r>
              <a:rPr lang="en-GB" dirty="0">
                <a:latin typeface="Noto Sans CJK JP Light"/>
              </a:rPr>
              <a:t>But if it works, works really well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good sample efficiency</a:t>
            </a:r>
          </a:p>
          <a:p>
            <a:pPr>
              <a:buNone/>
            </a:pPr>
            <a:endParaRPr lang="en-GB" dirty="0">
              <a:latin typeface="Noto Sans CJK JP Light"/>
            </a:endParaRPr>
          </a:p>
          <a:p>
            <a:pPr>
              <a:buNone/>
            </a:pPr>
            <a:endParaRPr lang="en-GB" sz="2800" dirty="0">
              <a:latin typeface="Noto Sans CJK JP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33A9A16C-7560-4C90-B5B0-500C6FDD2DE0}"/>
                  </a:ext>
                </a:extLst>
              </p:cNvPr>
              <p:cNvSpPr/>
              <p:nvPr/>
            </p:nvSpPr>
            <p:spPr>
              <a:xfrm>
                <a:off x="2188150" y="4597496"/>
                <a:ext cx="6147583" cy="61574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r>
                        <a:rPr lang="en-GB" sz="2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GB" sz="2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func>
                        <m:funcPr>
                          <m:ctrlP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GB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GB" sz="26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GB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GB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lim>
                          </m:limLow>
                        </m:fName>
                        <m:e>
                          <m: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𝑄</m:t>
                          </m:r>
                          <m: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GB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GB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GB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GB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GB" sz="2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GB" sz="2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GB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−</m:t>
                          </m:r>
                          <m: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𝑄</m:t>
                          </m:r>
                          <m:d>
                            <m:dPr>
                              <m:ctrlPr>
                                <a:rPr lang="en-GB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GB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GB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;</m:t>
                              </m:r>
                              <m:sSub>
                                <m:sSubPr>
                                  <m:ctrlPr>
                                    <a:rPr lang="en-GB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GB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GB" sz="26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33A9A16C-7560-4C90-B5B0-500C6FDD2D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8150" y="4597496"/>
                <a:ext cx="6147583" cy="61574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6255D914-39C5-4D30-860C-0F1936FCC408}"/>
                  </a:ext>
                </a:extLst>
              </p:cNvPr>
              <p:cNvSpPr/>
              <p:nvPr/>
            </p:nvSpPr>
            <p:spPr>
              <a:xfrm>
                <a:off x="3378715" y="5213242"/>
                <a:ext cx="1809748" cy="49244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600" b="1" i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𝐭𝐚𝐫𝐠𝐞𝐭</m:t>
                      </m:r>
                    </m:oMath>
                  </m:oMathPara>
                </a14:m>
                <a:endParaRPr lang="en-GB" sz="2600" b="1" dirty="0">
                  <a:solidFill>
                    <a:schemeClr val="accent6"/>
                  </a:solidFill>
                  <a:latin typeface="Noto Sans CJK JP Light"/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6255D914-39C5-4D30-860C-0F1936FCC4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8715" y="5213242"/>
                <a:ext cx="1809748" cy="4924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C9924969-7B3B-40E3-B858-30197410BBFB}"/>
                  </a:ext>
                </a:extLst>
              </p:cNvPr>
              <p:cNvSpPr/>
              <p:nvPr/>
            </p:nvSpPr>
            <p:spPr>
              <a:xfrm>
                <a:off x="5673419" y="5181184"/>
                <a:ext cx="3014782" cy="89255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600" b="1" i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𝐧𝐞𝐭𝐰𝐨𝐫𝐤</m:t>
                      </m:r>
                      <m:r>
                        <a:rPr lang="en-GB" sz="2600" b="1" i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GB" sz="2600" b="1" i="0" dirty="0">
                  <a:solidFill>
                    <a:schemeClr val="accent6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600" b="1" i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𝐨𝐮𝐭𝐩𝐮𝐭</m:t>
                      </m:r>
                    </m:oMath>
                  </m:oMathPara>
                </a14:m>
                <a:endParaRPr lang="en-GB" sz="2600" b="1" dirty="0">
                  <a:solidFill>
                    <a:schemeClr val="accent6"/>
                  </a:solidFill>
                  <a:latin typeface="Noto Sans CJK JP Light"/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C9924969-7B3B-40E3-B858-30197410BB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3419" y="5181184"/>
                <a:ext cx="3014782" cy="89255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03098309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Q-Learning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>
                <a:latin typeface="Noto Sans CJK JP Light"/>
              </a:rPr>
              <a:t>Discrete action spaces only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argmax across all possible actions</a:t>
            </a:r>
          </a:p>
          <a:p>
            <a:pPr>
              <a:buNone/>
            </a:pPr>
            <a:endParaRPr lang="en-GB" sz="2800" dirty="0">
              <a:latin typeface="Noto Sans CJK JP Light"/>
            </a:endParaRPr>
          </a:p>
          <a:p>
            <a:pPr>
              <a:buNone/>
            </a:pPr>
            <a:r>
              <a:rPr lang="en-GB" dirty="0">
                <a:latin typeface="Noto Sans CJK JP Light"/>
              </a:rPr>
              <a:t>Deterministic policy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we always pick the best action</a:t>
            </a:r>
          </a:p>
        </p:txBody>
      </p:sp>
    </p:spTree>
    <p:extLst>
      <p:ext uri="{BB962C8B-B14F-4D97-AF65-F5344CB8AC3E}">
        <p14:creationId xmlns:p14="http://schemas.microsoft.com/office/powerpoint/2010/main" val="2327958858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Noto Sans CJK JP Light"/>
                <a:ea typeface="Cambria Math" panose="02040503050406030204" pitchFamily="18" charset="0"/>
              </a:rPr>
              <a:t>Problems with Q-Learning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>
                <a:latin typeface="Noto Sans CJK JP Light"/>
              </a:rPr>
              <a:t>Vanilla Q-Learning suffers from instability</a:t>
            </a:r>
          </a:p>
          <a:p>
            <a:pPr>
              <a:buNone/>
            </a:pPr>
            <a:endParaRPr lang="en-GB" dirty="0">
              <a:latin typeface="Noto Sans CJK JP Light"/>
            </a:endParaRPr>
          </a:p>
          <a:p>
            <a:pPr>
              <a:buNone/>
            </a:pPr>
            <a:r>
              <a:rPr lang="en-GB" dirty="0">
                <a:latin typeface="Noto Sans CJK JP Light"/>
              </a:rPr>
              <a:t>Non </a:t>
            </a:r>
            <a:r>
              <a:rPr lang="en-GB" dirty="0" err="1">
                <a:latin typeface="Noto Sans CJK JP Light"/>
              </a:rPr>
              <a:t>iid</a:t>
            </a:r>
            <a:endParaRPr lang="en-GB" dirty="0">
              <a:latin typeface="Noto Sans CJK JP Light"/>
            </a:endParaRPr>
          </a:p>
          <a:p>
            <a:pPr>
              <a:buNone/>
            </a:pPr>
            <a:br>
              <a:rPr lang="en-GB" dirty="0">
                <a:latin typeface="Noto Sans CJK JP Light"/>
              </a:rPr>
            </a:br>
            <a:r>
              <a:rPr lang="en-GB" dirty="0">
                <a:latin typeface="Noto Sans CJK JP Light"/>
              </a:rPr>
              <a:t>Two key techniques</a:t>
            </a:r>
          </a:p>
          <a:p>
            <a:pPr>
              <a:buNone/>
            </a:pPr>
            <a:r>
              <a:rPr lang="en-GB" dirty="0">
                <a:latin typeface="Noto Sans CJK JP Light"/>
              </a:rPr>
              <a:t>1 – </a:t>
            </a:r>
            <a:r>
              <a:rPr lang="en-GB" b="1" dirty="0">
                <a:solidFill>
                  <a:schemeClr val="accent6"/>
                </a:solidFill>
                <a:latin typeface="Noto Sans CJK JP Light"/>
              </a:rPr>
              <a:t>experience replay</a:t>
            </a:r>
          </a:p>
          <a:p>
            <a:pPr>
              <a:buNone/>
            </a:pPr>
            <a:r>
              <a:rPr lang="en-GB" dirty="0">
                <a:latin typeface="Noto Sans CJK JP Light"/>
              </a:rPr>
              <a:t>2 – </a:t>
            </a:r>
            <a:r>
              <a:rPr lang="en-GB" b="1" dirty="0">
                <a:solidFill>
                  <a:schemeClr val="accent6"/>
                </a:solidFill>
                <a:latin typeface="Noto Sans CJK JP Light"/>
              </a:rPr>
              <a:t>target network</a:t>
            </a:r>
          </a:p>
        </p:txBody>
      </p:sp>
    </p:spTree>
    <p:extLst>
      <p:ext uri="{BB962C8B-B14F-4D97-AF65-F5344CB8AC3E}">
        <p14:creationId xmlns:p14="http://schemas.microsoft.com/office/powerpoint/2010/main" val="187886091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/>
              <a:t>Experience replay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A9B9B8DB-CD73-425A-B1F0-6463FBBBA5D4}"/>
                  </a:ext>
                </a:extLst>
              </p:cNvPr>
              <p:cNvSpPr/>
              <p:nvPr/>
            </p:nvSpPr>
            <p:spPr>
              <a:xfrm>
                <a:off x="0" y="2151799"/>
                <a:ext cx="4073525" cy="280076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buNone/>
                </a:pPr>
                <a:r>
                  <a:rPr lang="en-GB" sz="3200" dirty="0">
                    <a:solidFill>
                      <a:schemeClr val="accent6"/>
                    </a:solidFill>
                    <a:latin typeface="Noto Sans CJK JP Light"/>
                    <a:ea typeface="Cambria Math" panose="02040503050406030204" pitchFamily="18" charset="0"/>
                  </a:rPr>
                  <a:t>Replay buffer</a:t>
                </a:r>
              </a:p>
              <a:p>
                <a:pPr algn="ctr">
                  <a:buNone/>
                </a:pPr>
                <a:endParaRPr lang="en-GB" sz="2400" dirty="0">
                  <a:solidFill>
                    <a:schemeClr val="accent6"/>
                  </a:solidFill>
                  <a:latin typeface="Noto Sans CJK JP Light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[(</m:t>
                      </m:r>
                      <m:sSub>
                        <m:sSubPr>
                          <m:ctrlPr>
                            <a:rPr lang="en-GB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), </m:t>
                      </m:r>
                    </m:oMath>
                  </m:oMathPara>
                </a14:m>
                <a:endParaRPr lang="en-GB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), </m:t>
                      </m:r>
                    </m:oMath>
                  </m:oMathPara>
                </a14:m>
                <a:endParaRPr lang="en-GB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), </m:t>
                      </m:r>
                    </m:oMath>
                  </m:oMathPara>
                </a14:m>
                <a:endParaRPr lang="en-GB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….</m:t>
                      </m:r>
                    </m:oMath>
                  </m:oMathPara>
                </a14:m>
                <a:endParaRPr lang="en-GB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)]</m:t>
                      </m:r>
                    </m:oMath>
                  </m:oMathPara>
                </a14:m>
                <a:endParaRPr lang="en-GB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A9B9B8DB-CD73-425A-B1F0-6463FBBBA5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151799"/>
                <a:ext cx="4073525" cy="2800767"/>
              </a:xfrm>
              <a:prstGeom prst="rect">
                <a:avLst/>
              </a:prstGeom>
              <a:blipFill>
                <a:blip r:embed="rId3"/>
                <a:stretch>
                  <a:fillRect t="-2832" b="-261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AD34F61D-0D40-451D-AC8F-04C7867CCCFA}"/>
              </a:ext>
            </a:extLst>
          </p:cNvPr>
          <p:cNvSpPr/>
          <p:nvPr/>
        </p:nvSpPr>
        <p:spPr>
          <a:xfrm>
            <a:off x="3803648" y="1886713"/>
            <a:ext cx="1339854" cy="12926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buNone/>
            </a:pPr>
            <a:r>
              <a:rPr lang="en-GB" sz="2600" dirty="0">
                <a:latin typeface="Noto Sans CJK JP Light"/>
                <a:ea typeface="Cambria Math" panose="02040503050406030204" pitchFamily="18" charset="0"/>
              </a:rPr>
              <a:t>Sample </a:t>
            </a:r>
          </a:p>
          <a:p>
            <a:pPr algn="ctr">
              <a:buNone/>
            </a:pPr>
            <a:r>
              <a:rPr lang="en-GB" sz="2600" dirty="0">
                <a:latin typeface="Noto Sans CJK JP Light"/>
                <a:ea typeface="Cambria Math" panose="02040503050406030204" pitchFamily="18" charset="0"/>
              </a:rPr>
              <a:t>uniform </a:t>
            </a:r>
          </a:p>
          <a:p>
            <a:pPr algn="ctr">
              <a:buNone/>
            </a:pPr>
            <a:r>
              <a:rPr lang="en-GB" sz="2600" dirty="0">
                <a:latin typeface="Noto Sans CJK JP Light"/>
                <a:ea typeface="Cambria Math" panose="02040503050406030204" pitchFamily="18" charset="0"/>
              </a:rPr>
              <a:t>random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6646183-5197-4FA0-A172-579F1BA1B4D3}"/>
                  </a:ext>
                </a:extLst>
              </p:cNvPr>
              <p:cNvSpPr/>
              <p:nvPr/>
            </p:nvSpPr>
            <p:spPr>
              <a:xfrm>
                <a:off x="4873625" y="2203647"/>
                <a:ext cx="5038725" cy="2950808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algn="ctr">
                  <a:buNone/>
                </a:pPr>
                <a:r>
                  <a:rPr lang="en-GB" sz="3200" dirty="0">
                    <a:solidFill>
                      <a:schemeClr val="accent6"/>
                    </a:solidFill>
                    <a:latin typeface="Noto Sans CJK JP Light"/>
                    <a:ea typeface="Cambria Math" panose="02040503050406030204" pitchFamily="18" charset="0"/>
                  </a:rPr>
                  <a:t>Training targets</a:t>
                </a:r>
              </a:p>
              <a:p>
                <a:pPr algn="ctr">
                  <a:buNone/>
                </a:pPr>
                <a:endParaRPr lang="en-GB" sz="2800" dirty="0">
                  <a:solidFill>
                    <a:schemeClr val="accent6"/>
                  </a:solidFill>
                  <a:latin typeface="Noto Sans CJK JP Light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r>
                      <a:rPr lang="en-GB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GB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GB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GB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</m:sub>
                        </m:sSub>
                        <m:sSub>
                          <m:sSubPr>
                            <m:ctrlPr>
                              <a:rPr lang="en-GB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GB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GB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GB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unc>
                      <m:funcPr>
                        <m:ctrlP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a:rPr lang="el-GR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  <m:r>
                              <a:rPr lang="en-GB" sz="24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GB" sz="24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lim>
                        </m:limLow>
                      </m:fName>
                      <m:e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</m:t>
                        </m:r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GB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GB" sz="24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</a:p>
              <a:p>
                <a:pPr algn="ctr">
                  <a:buNone/>
                </a:pPr>
                <a:r>
                  <a:rPr lang="en-GB" sz="24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….,</a:t>
                </a:r>
              </a:p>
              <a:p>
                <a:pPr algn="ctr">
                  <a:buNone/>
                </a:pPr>
                <a14:m>
                  <m:oMath xmlns:m="http://schemas.openxmlformats.org/officeDocument/2006/math">
                    <m:r>
                      <a:rPr lang="en-GB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GB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</m:sub>
                        </m:sSub>
                        <m:sSub>
                          <m:sSubPr>
                            <m:ctrlP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GB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GB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GB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unc>
                      <m:funcPr>
                        <m:ctrlP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a:rPr lang="el-GR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  <m:r>
                              <a:rPr lang="en-GB" sz="24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GB" sz="24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lim>
                        </m:limLow>
                      </m:fName>
                      <m:e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</m:t>
                        </m:r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GB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GB" sz="24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]</a:t>
                </a:r>
              </a:p>
              <a:p>
                <a:pPr algn="ctr">
                  <a:buNone/>
                </a:pPr>
                <a:endParaRPr lang="en-GB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6646183-5197-4FA0-A172-579F1BA1B4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3625" y="2203647"/>
                <a:ext cx="5038725" cy="2950808"/>
              </a:xfrm>
              <a:prstGeom prst="rect">
                <a:avLst/>
              </a:prstGeom>
              <a:blipFill>
                <a:blip r:embed="rId4"/>
                <a:stretch>
                  <a:fillRect t="-268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8E2804E-88F5-4F12-B9E0-39BA368FF8CC}"/>
              </a:ext>
            </a:extLst>
          </p:cNvPr>
          <p:cNvCxnSpPr>
            <a:cxnSpLocks/>
          </p:cNvCxnSpPr>
          <p:nvPr/>
        </p:nvCxnSpPr>
        <p:spPr>
          <a:xfrm>
            <a:off x="3016250" y="3211925"/>
            <a:ext cx="2179865" cy="146957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5D382B4-699D-4ED4-9900-E3C9BFE64137}"/>
              </a:ext>
            </a:extLst>
          </p:cNvPr>
          <p:cNvCxnSpPr>
            <a:cxnSpLocks/>
          </p:cNvCxnSpPr>
          <p:nvPr/>
        </p:nvCxnSpPr>
        <p:spPr>
          <a:xfrm>
            <a:off x="3016250" y="4009216"/>
            <a:ext cx="2253343" cy="302078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2AF7408E-1184-4E07-8C52-34991819D747}"/>
              </a:ext>
            </a:extLst>
          </p:cNvPr>
          <p:cNvSpPr/>
          <p:nvPr/>
        </p:nvSpPr>
        <p:spPr>
          <a:xfrm>
            <a:off x="732972" y="5428336"/>
            <a:ext cx="2949122" cy="984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US" sz="2900" dirty="0"/>
              <a:t>Memory of last 1 million frames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E24C4C6-1B2C-4DD1-85D7-0590AFCECFD9}"/>
              </a:ext>
            </a:extLst>
          </p:cNvPr>
          <p:cNvSpPr/>
          <p:nvPr/>
        </p:nvSpPr>
        <p:spPr>
          <a:xfrm>
            <a:off x="6643542" y="4908234"/>
            <a:ext cx="2655580" cy="18774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US" sz="2900" dirty="0"/>
              <a:t>Trained using batches of 32-64 random samples</a:t>
            </a:r>
          </a:p>
        </p:txBody>
      </p:sp>
    </p:spTree>
    <p:extLst>
      <p:ext uri="{BB962C8B-B14F-4D97-AF65-F5344CB8AC3E}">
        <p14:creationId xmlns:p14="http://schemas.microsoft.com/office/powerpoint/2010/main" val="2154180751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/>
              <a:t>Experience replay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/>
            <p:txBody>
              <a:bodyPr/>
              <a:lstStyle/>
              <a:p>
                <a:pPr>
                  <a:buNone/>
                </a:pPr>
                <a:r>
                  <a:rPr lang="en-US" sz="2800" dirty="0"/>
                  <a:t>Averaging of behavior distribution</a:t>
                </a:r>
              </a:p>
              <a:p>
                <a:pPr>
                  <a:buNone/>
                </a:pPr>
                <a:endParaRPr lang="en-US" sz="2800" dirty="0"/>
              </a:p>
              <a:p>
                <a:pPr>
                  <a:buNone/>
                </a:pPr>
                <a:r>
                  <a:rPr lang="en-US" sz="2800" dirty="0"/>
                  <a:t>Data efficiency - reuse experience multiple times</a:t>
                </a:r>
              </a:p>
              <a:p>
                <a:pPr>
                  <a:buNone/>
                </a:pPr>
                <a:endParaRPr lang="en-US" sz="2800" dirty="0"/>
              </a:p>
              <a:p>
                <a:pPr>
                  <a:buNone/>
                </a:pPr>
                <a:r>
                  <a:rPr lang="en-US" sz="2800" dirty="0"/>
                  <a:t>Avoids the within trajectory correlation of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800" dirty="0"/>
                  <a:t>to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’</m:t>
                    </m:r>
                  </m:oMath>
                </a14:m>
                <a:endParaRPr lang="en-US" sz="2800" dirty="0"/>
              </a:p>
              <a:p>
                <a:pPr>
                  <a:buNone/>
                </a:pPr>
                <a:endParaRPr lang="en-US" sz="2800" dirty="0"/>
              </a:p>
              <a:p>
                <a:pPr>
                  <a:buNone/>
                </a:pPr>
                <a:r>
                  <a:rPr lang="en-US" sz="2800" dirty="0"/>
                  <a:t>Allows seeding with human expert experience</a:t>
                </a:r>
              </a:p>
              <a:p>
                <a:endParaRPr lang="en-US" sz="2800" dirty="0">
                  <a:latin typeface="Noto Sans CJK JP Light"/>
                </a:endParaRPr>
              </a:p>
              <a:p>
                <a:pPr>
                  <a:buNone/>
                </a:pPr>
                <a:r>
                  <a:rPr lang="en-US" sz="2800" dirty="0">
                    <a:latin typeface="Noto Sans CJK JP Light"/>
                  </a:rPr>
                  <a:t>Biologically inspired</a:t>
                </a:r>
                <a:endParaRPr lang="en-GB" sz="2800" dirty="0">
                  <a:latin typeface="Noto Sans CJK JP Light"/>
                </a:endParaRPr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blipFill>
                <a:blip r:embed="rId3"/>
                <a:stretch>
                  <a:fillRect l="-2419" t="-2364" b="-2517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93340014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/>
              <a:t>Biological inspiration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6A8F8EE0-94C0-4107-8AD6-8EFA9F3ACE22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dirty="0">
                <a:solidFill>
                  <a:sysClr val="windowText" lastClr="000000"/>
                </a:solidFill>
                <a:latin typeface="Noto Sans CJK JP Light"/>
              </a:rPr>
              <a:t>Hippocampus may support an experience replay process in the brain</a:t>
            </a:r>
          </a:p>
          <a:p>
            <a:pPr>
              <a:buNone/>
            </a:pPr>
            <a:endParaRPr lang="en-US" dirty="0">
              <a:solidFill>
                <a:sysClr val="windowText" lastClr="000000"/>
              </a:solidFill>
              <a:latin typeface="Noto Sans CJK JP Light"/>
            </a:endParaRPr>
          </a:p>
          <a:p>
            <a:pPr>
              <a:buNone/>
            </a:pPr>
            <a:r>
              <a:rPr lang="en-US" dirty="0">
                <a:solidFill>
                  <a:sysClr val="windowText" lastClr="000000"/>
                </a:solidFill>
                <a:latin typeface="Noto Sans CJK JP Light"/>
              </a:rPr>
              <a:t>Time compressed reactivation of recently experienced trajectories during offline periods</a:t>
            </a:r>
          </a:p>
          <a:p>
            <a:pPr>
              <a:buNone/>
            </a:pPr>
            <a:endParaRPr lang="en-US" dirty="0">
              <a:solidFill>
                <a:sysClr val="windowText" lastClr="000000"/>
              </a:solidFill>
              <a:latin typeface="Noto Sans CJK JP Light"/>
            </a:endParaRPr>
          </a:p>
          <a:p>
            <a:pPr>
              <a:buNone/>
            </a:pPr>
            <a:r>
              <a:rPr lang="en-US" dirty="0">
                <a:solidFill>
                  <a:sysClr val="windowText" lastClr="000000"/>
                </a:solidFill>
                <a:latin typeface="Noto Sans CJK JP Light"/>
              </a:rPr>
              <a:t>Provides a mechanism where value functions can be efficiently updated through interactions with the basal ganglia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C124A93-5DCD-4014-9282-BA05C50780F3}"/>
              </a:ext>
            </a:extLst>
          </p:cNvPr>
          <p:cNvSpPr txBox="1">
            <a:spLocks/>
          </p:cNvSpPr>
          <p:nvPr/>
        </p:nvSpPr>
        <p:spPr>
          <a:xfrm>
            <a:off x="3223483" y="6636879"/>
            <a:ext cx="4179831" cy="68909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i="1" dirty="0">
                <a:solidFill>
                  <a:sysClr val="windowText" lastClr="000000"/>
                </a:solidFill>
              </a:rPr>
              <a:t>Minh et. al (2015)</a:t>
            </a:r>
          </a:p>
        </p:txBody>
      </p:sp>
    </p:spTree>
    <p:extLst>
      <p:ext uri="{BB962C8B-B14F-4D97-AF65-F5344CB8AC3E}">
        <p14:creationId xmlns:p14="http://schemas.microsoft.com/office/powerpoint/2010/main" val="2227519855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endParaRPr lang="en-GB" sz="2800" dirty="0">
              <a:latin typeface="Noto Sans CJK JP Light"/>
            </a:endParaRPr>
          </a:p>
          <a:p>
            <a:pPr>
              <a:buNone/>
            </a:pPr>
            <a:endParaRPr lang="en-GB" sz="2800" dirty="0">
              <a:latin typeface="Noto Sans CJK JP Light"/>
            </a:endParaRPr>
          </a:p>
          <a:p>
            <a:pPr>
              <a:buNone/>
            </a:pPr>
            <a:endParaRPr lang="en-GB" sz="2800" dirty="0">
              <a:latin typeface="Noto Sans CJK JP Light"/>
            </a:endParaRPr>
          </a:p>
          <a:p>
            <a:pPr>
              <a:buNone/>
            </a:pPr>
            <a:r>
              <a:rPr lang="en-GB" sz="2800" dirty="0">
                <a:latin typeface="Noto Sans CJK JP Light"/>
              </a:rPr>
              <a:t>Can prioritize training on experiences with high temporal difference error</a:t>
            </a:r>
          </a:p>
          <a:p>
            <a:pPr>
              <a:buNone/>
            </a:pPr>
            <a:endParaRPr lang="en-GB" sz="2800" dirty="0">
              <a:latin typeface="Noto Sans CJK JP Light"/>
            </a:endParaRPr>
          </a:p>
          <a:p>
            <a:pPr>
              <a:buNone/>
            </a:pPr>
            <a:r>
              <a:rPr lang="en-GB" sz="2800" dirty="0">
                <a:latin typeface="Noto Sans CJK JP Light"/>
              </a:rPr>
              <a:t>Can use a balance between greedy replay (on TD error) and uniform random (like vanilla experience replay)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387DD4-9658-4BCB-A82A-C51605D853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500" y="140655"/>
            <a:ext cx="9213169" cy="3205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501820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/>
              <a:t>Target network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/>
            <p:txBody>
              <a:bodyPr/>
              <a:lstStyle/>
              <a:p>
                <a:pPr>
                  <a:buNone/>
                </a:pPr>
                <a:r>
                  <a:rPr lang="en-US" dirty="0"/>
                  <a:t>Second innovation behind DQN</a:t>
                </a:r>
              </a:p>
              <a:p>
                <a:pPr>
                  <a:buNone/>
                </a:pPr>
                <a:endParaRPr lang="en-US" dirty="0"/>
              </a:p>
              <a:p>
                <a:pPr>
                  <a:buNone/>
                </a:pPr>
                <a:r>
                  <a:rPr lang="en-US" dirty="0"/>
                  <a:t>Use a separate Q network to create the target</a:t>
                </a:r>
              </a:p>
              <a:p>
                <a:pPr>
                  <a:buNone/>
                </a:pPr>
                <a:r>
                  <a:rPr lang="en-US" dirty="0"/>
                  <a:t> </a:t>
                </a:r>
                <a:r>
                  <a:rPr lang="en-US" sz="2800" dirty="0"/>
                  <a:t>parameterizing with two sets of weights</a:t>
                </a:r>
                <a14:m>
                  <m:oMath xmlns:m="http://schemas.openxmlformats.org/officeDocument/2006/math">
                    <m:r>
                      <a:rPr lang="en-GB" sz="2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800" b="1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  <m:r>
                      <a:rPr lang="en-GB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800" dirty="0"/>
                  <a:t>&amp;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b="1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1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  <m:sub>
                        <m:r>
                          <a:rPr lang="en-GB" sz="2800" b="1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  <m:sup>
                        <m:r>
                          <a:rPr lang="en-GB" sz="2800" b="1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bSup>
                  </m:oMath>
                </a14:m>
                <a:endParaRPr lang="en-US" sz="28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buNone/>
                </a:pPr>
                <a:endParaRPr lang="en-US" dirty="0"/>
              </a:p>
              <a:p>
                <a:pPr>
                  <a:buNone/>
                </a:pPr>
                <a:endParaRPr lang="en-US" dirty="0"/>
              </a:p>
              <a:p>
                <a:pPr>
                  <a:buNone/>
                </a:pPr>
                <a:r>
                  <a:rPr lang="en-US" dirty="0"/>
                  <a:t>Update target network with new weights every 10k – 100k steps</a:t>
                </a:r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blipFill>
                <a:blip r:embed="rId3"/>
                <a:stretch>
                  <a:fillRect l="-2755" t="-2782" r="-67" b="-1905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1888E103-68D5-4DD5-8CFD-346A3F2E7F81}"/>
                  </a:ext>
                </a:extLst>
              </p:cNvPr>
              <p:cNvSpPr/>
              <p:nvPr/>
            </p:nvSpPr>
            <p:spPr>
              <a:xfrm>
                <a:off x="503999" y="4394956"/>
                <a:ext cx="9277309" cy="71647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6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GB" sz="26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GB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GB" sz="2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GB" sz="2600" i="1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  <m: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GB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GB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)~</m:t>
                          </m:r>
                          <m: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  <m: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  <m: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GB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  <m:func>
                                <m:funcPr>
                                  <m:ctrlPr>
                                    <a:rPr lang="en-GB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limLow>
                                    <m:limLowPr>
                                      <m:ctrlPr>
                                        <a:rPr lang="en-GB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GB" sz="260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max</m:t>
                                      </m:r>
                                    </m:e>
                                    <m:lim>
                                      <m:r>
                                        <a:rPr lang="en-GB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en-GB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lim>
                                  </m:limLow>
                                </m:fName>
                                <m:e>
                                  <m:r>
                                    <a:rPr lang="en-GB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𝑄</m:t>
                                  </m:r>
                                  <m:r>
                                    <a:rPr lang="en-GB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sSup>
                                    <m:sSupPr>
                                      <m:ctrlPr>
                                        <a:rPr lang="en-GB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GB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GB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en-GB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p>
                                      <m:r>
                                        <a:rPr lang="en-GB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GB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;</m:t>
                                  </m:r>
                                  <m:sSubSup>
                                    <m:sSubSupPr>
                                      <m:ctrlPr>
                                        <a:rPr lang="en-GB" sz="2600" b="1" i="1" smtClean="0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GB" sz="2600" b="1" i="1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𝜽</m:t>
                                      </m:r>
                                    </m:e>
                                    <m:sub>
                                      <m:r>
                                        <a:rPr lang="en-GB" sz="2600" b="1" i="1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  <m:sup>
                                      <m:r>
                                        <a:rPr lang="en-GB" sz="2600" b="1" i="1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</m:sup>
                                  </m:sSubSup>
                                  <m:r>
                                    <a:rPr lang="en-GB" sz="2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  <m:r>
                                    <a:rPr lang="en-GB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−</m:t>
                                  </m:r>
                                  <m:r>
                                    <a:rPr lang="en-GB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𝑄</m:t>
                                  </m:r>
                                  <m:d>
                                    <m:dPr>
                                      <m:ctrlPr>
                                        <a:rPr lang="en-GB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  <m:r>
                                        <a:rPr lang="en-GB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GB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en-GB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;</m:t>
                                      </m:r>
                                      <m:sSub>
                                        <m:sSubPr>
                                          <m:ctrlPr>
                                            <a:rPr lang="en-GB" sz="2600" b="1" i="1" smtClean="0">
                                              <a:solidFill>
                                                <a:schemeClr val="accent6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600" b="1" i="1">
                                              <a:solidFill>
                                                <a:schemeClr val="accent6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𝜽</m:t>
                                          </m:r>
                                        </m:e>
                                        <m:sub>
                                          <m:r>
                                            <a:rPr lang="en-GB" sz="2600" b="1" i="1">
                                              <a:solidFill>
                                                <a:schemeClr val="accent6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𝒊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e>
                            <m:sup>
                              <m:r>
                                <a:rPr lang="en-GB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1888E103-68D5-4DD5-8CFD-346A3F2E7F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999" y="4394956"/>
                <a:ext cx="9277309" cy="71647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A94E834F-89AD-4EA6-8930-5537E28EB901}"/>
                  </a:ext>
                </a:extLst>
              </p:cNvPr>
              <p:cNvSpPr/>
              <p:nvPr/>
            </p:nvSpPr>
            <p:spPr>
              <a:xfrm>
                <a:off x="4679195" y="5111434"/>
                <a:ext cx="1809748" cy="49244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600" b="1" i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𝐭𝐚𝐫𝐠𝐞𝐭</m:t>
                      </m:r>
                    </m:oMath>
                  </m:oMathPara>
                </a14:m>
                <a:endParaRPr lang="en-GB" sz="2600" b="1" dirty="0">
                  <a:solidFill>
                    <a:schemeClr val="accent6"/>
                  </a:solidFill>
                  <a:latin typeface="Noto Sans CJK JP Light"/>
                </a:endParaRPr>
              </a:p>
            </p:txBody>
          </p:sp>
        </mc:Choice>
        <mc:Fallback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A94E834F-89AD-4EA6-8930-5537E28EB9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9195" y="5111434"/>
                <a:ext cx="1809748" cy="4924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4EC343B4-6B49-4AD4-81B4-4798E7AC9398}"/>
                  </a:ext>
                </a:extLst>
              </p:cNvPr>
              <p:cNvSpPr/>
              <p:nvPr/>
            </p:nvSpPr>
            <p:spPr>
              <a:xfrm>
                <a:off x="7666235" y="5111433"/>
                <a:ext cx="1809748" cy="49244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600" b="1" i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𝐚𝐩𝐩𝐫𝐨𝐱</m:t>
                      </m:r>
                      <m:r>
                        <a:rPr lang="en-GB" sz="2600" b="1" i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GB" sz="2600" b="1" dirty="0">
                  <a:solidFill>
                    <a:schemeClr val="accent6"/>
                  </a:solidFill>
                  <a:latin typeface="Noto Sans CJK JP Light"/>
                </a:endParaRPr>
              </a:p>
            </p:txBody>
          </p:sp>
        </mc:Choice>
        <mc:Fallback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4EC343B4-6B49-4AD4-81B4-4798E7AC93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6235" y="5111433"/>
                <a:ext cx="1809748" cy="49244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70863717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/>
              <a:t>Target network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/>
            <p:txBody>
              <a:bodyPr/>
              <a:lstStyle/>
              <a:p>
                <a:pPr>
                  <a:buNone/>
                </a:pPr>
                <a:r>
                  <a:rPr lang="en-US" dirty="0"/>
                  <a:t>Stable training</a:t>
                </a:r>
              </a:p>
              <a:p>
                <a:pPr>
                  <a:buNone/>
                </a:pPr>
                <a:r>
                  <a:rPr lang="en-US" sz="2800" dirty="0"/>
                  <a:t> no longer bootstrapping from the same function, but from an old &amp; fixed version of </a:t>
                </a:r>
                <a14:m>
                  <m:oMath xmlns:m="http://schemas.openxmlformats.org/officeDocument/2006/math">
                    <m:r>
                      <a:rPr lang="en-GB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r>
                      <a:rPr lang="en-GB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GB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GB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800" dirty="0"/>
              </a:p>
              <a:p>
                <a:endParaRPr lang="en-US" dirty="0"/>
              </a:p>
              <a:p>
                <a:pPr>
                  <a:buNone/>
                </a:pPr>
                <a:r>
                  <a:rPr lang="en-US" dirty="0"/>
                  <a:t>Reduces the correlation between target and network output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blipFill>
                <a:blip r:embed="rId3"/>
                <a:stretch>
                  <a:fillRect l="-2755" t="-2782" r="-168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737457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8BC94-BC9E-45B7-B44A-A2C67E70215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two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0C92BC-BAC0-4E07-A101-C79B21ECA12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>
              <a:buNone/>
            </a:pPr>
            <a:r>
              <a:rPr lang="en-GB" b="1" dirty="0">
                <a:solidFill>
                  <a:srgbClr val="92D050"/>
                </a:solidFill>
              </a:rPr>
              <a:t>introduction to reinforcement learning</a:t>
            </a: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1781516-2AA8-4EFB-B8D8-6D37EF44CEC9}"/>
                  </a:ext>
                </a:extLst>
              </p:cNvPr>
              <p:cNvSpPr txBox="1">
                <a:spLocks noGrp="1"/>
              </p:cNvSpPr>
              <p:nvPr>
                <p:ph type="title" idx="4294967295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/>
                  <a:t>-greedy exploration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1781516-2AA8-4EFB-B8D8-6D37EF44CEC9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 idx="4294967295"/>
              </p:nvPr>
            </p:nvSpPr>
            <p:spPr>
              <a:blipFill>
                <a:blip r:embed="rId3"/>
                <a:stretch>
                  <a:fillRect b="-338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9" y="1769040"/>
                <a:ext cx="9071640" cy="5627440"/>
              </a:xfrm>
            </p:spPr>
            <p:txBody>
              <a:bodyPr/>
              <a:lstStyle/>
              <a:p>
                <a:pPr>
                  <a:buNone/>
                </a:pPr>
                <a:r>
                  <a:rPr lang="en-GB" dirty="0"/>
                  <a:t>Q-Learning is deterministic</a:t>
                </a:r>
              </a:p>
              <a:p>
                <a:pPr>
                  <a:buNone/>
                </a:pPr>
                <a:r>
                  <a:rPr lang="en-GB" dirty="0"/>
                  <a:t>Use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/>
                  <a:t>-greedy exploration to explore state space</a:t>
                </a:r>
                <a:endParaRPr lang="en-GB" dirty="0"/>
              </a:p>
              <a:p>
                <a:pPr>
                  <a:buNone/>
                </a:pPr>
                <a:endParaRPr lang="en-GB" dirty="0"/>
              </a:p>
              <a:p>
                <a:pPr>
                  <a:buNone/>
                </a:pPr>
                <a:endParaRPr lang="en-GB" dirty="0"/>
              </a:p>
              <a:p>
                <a:pPr>
                  <a:buNone/>
                </a:pPr>
                <a:endParaRPr lang="en-GB" dirty="0"/>
              </a:p>
              <a:p>
                <a:pPr>
                  <a:buNone/>
                </a:pPr>
                <a:endParaRPr lang="en-GB" dirty="0"/>
              </a:p>
              <a:p>
                <a:pPr>
                  <a:buNone/>
                </a:pPr>
                <a:endParaRPr lang="en-GB" dirty="0"/>
              </a:p>
              <a:p>
                <a:pPr>
                  <a:buNone/>
                </a:pP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GB" dirty="0"/>
                  <a:t> decayed as learning improves greedy action </a:t>
                </a:r>
                <a:r>
                  <a:rPr lang="en-GB" dirty="0" err="1"/>
                  <a:t>selction</a:t>
                </a:r>
                <a:endParaRPr lang="en-GB" dirty="0"/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9" y="1769040"/>
                <a:ext cx="9071640" cy="5627440"/>
              </a:xfrm>
              <a:blipFill>
                <a:blip r:embed="rId4"/>
                <a:stretch>
                  <a:fillRect l="-2755" t="-2167" r="-40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E4D489CD-7CB3-41AB-B7BD-6040C05B8C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8027" y="3242562"/>
            <a:ext cx="8363584" cy="2963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443251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B7C4E0F-AE14-4B9F-BB29-75BF6AC82FFF}"/>
              </a:ext>
            </a:extLst>
          </p:cNvPr>
          <p:cNvSpPr txBox="1">
            <a:spLocks/>
          </p:cNvSpPr>
          <p:nvPr/>
        </p:nvSpPr>
        <p:spPr>
          <a:xfrm>
            <a:off x="503999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US" dirty="0">
                <a:solidFill>
                  <a:schemeClr val="tx1"/>
                </a:solidFill>
                <a:latin typeface="Noto Sans CJK JP Light"/>
                <a:ea typeface="Cambria Math" panose="02040503050406030204" pitchFamily="18" charset="0"/>
              </a:rPr>
              <a:t>DQN Algorithm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1B9CDFE-88B6-4265-8DEE-B6AAE6B682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2528" y="1423987"/>
            <a:ext cx="6754582" cy="5453205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540C84C-E5DB-410E-940A-4C2B2FC70D7C}"/>
              </a:ext>
            </a:extLst>
          </p:cNvPr>
          <p:cNvSpPr/>
          <p:nvPr/>
        </p:nvSpPr>
        <p:spPr>
          <a:xfrm>
            <a:off x="2105024" y="3224213"/>
            <a:ext cx="3838575" cy="561975"/>
          </a:xfrm>
          <a:prstGeom prst="roundRect">
            <a:avLst/>
          </a:prstGeom>
          <a:noFill/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076B4D-B6F0-461F-9DC3-C5F25FF6DE3F}"/>
              </a:ext>
            </a:extLst>
          </p:cNvPr>
          <p:cNvSpPr txBox="1"/>
          <p:nvPr/>
        </p:nvSpPr>
        <p:spPr>
          <a:xfrm>
            <a:off x="6000750" y="3276600"/>
            <a:ext cx="266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b="1" dirty="0">
                <a:solidFill>
                  <a:schemeClr val="accent6"/>
                </a:solidFill>
              </a:rPr>
              <a:t>ε</a:t>
            </a:r>
            <a:r>
              <a:rPr lang="en-GB" b="1" dirty="0">
                <a:solidFill>
                  <a:schemeClr val="accent6"/>
                </a:solidFill>
              </a:rPr>
              <a:t>-greedy action selection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38C4325-AC88-44AD-8B1A-B5B5B672BD3D}"/>
              </a:ext>
            </a:extLst>
          </p:cNvPr>
          <p:cNvSpPr/>
          <p:nvPr/>
        </p:nvSpPr>
        <p:spPr>
          <a:xfrm>
            <a:off x="2110064" y="4498208"/>
            <a:ext cx="5543274" cy="369333"/>
          </a:xfrm>
          <a:prstGeom prst="roundRect">
            <a:avLst/>
          </a:prstGeom>
          <a:noFill/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0846017-1FA1-4AF4-AB70-520F0D334E01}"/>
              </a:ext>
            </a:extLst>
          </p:cNvPr>
          <p:cNvSpPr txBox="1"/>
          <p:nvPr/>
        </p:nvSpPr>
        <p:spPr>
          <a:xfrm>
            <a:off x="7696478" y="4498208"/>
            <a:ext cx="2961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accent6"/>
                </a:solidFill>
              </a:rPr>
              <a:t>experience replay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8F4177A6-C127-4331-9DB4-5D0FD9A9B52B}"/>
              </a:ext>
            </a:extLst>
          </p:cNvPr>
          <p:cNvSpPr/>
          <p:nvPr/>
        </p:nvSpPr>
        <p:spPr>
          <a:xfrm>
            <a:off x="2205037" y="6081713"/>
            <a:ext cx="2214563" cy="304800"/>
          </a:xfrm>
          <a:prstGeom prst="roundRect">
            <a:avLst/>
          </a:prstGeom>
          <a:noFill/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E79CA57-524C-46AD-BD6F-96CB9FD93F9C}"/>
              </a:ext>
            </a:extLst>
          </p:cNvPr>
          <p:cNvSpPr txBox="1"/>
          <p:nvPr/>
        </p:nvSpPr>
        <p:spPr>
          <a:xfrm>
            <a:off x="4401644" y="6049447"/>
            <a:ext cx="266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accent6"/>
                </a:solidFill>
              </a:rPr>
              <a:t>target network update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7C2D79E7-076A-4754-A534-CF6AE42900AB}"/>
              </a:ext>
            </a:extLst>
          </p:cNvPr>
          <p:cNvSpPr txBox="1">
            <a:spLocks/>
          </p:cNvSpPr>
          <p:nvPr/>
        </p:nvSpPr>
        <p:spPr>
          <a:xfrm>
            <a:off x="3223483" y="6636879"/>
            <a:ext cx="4179831" cy="68909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i="1" dirty="0">
                <a:solidFill>
                  <a:sysClr val="windowText" lastClr="000000"/>
                </a:solidFill>
              </a:rPr>
              <a:t>Minh et. al (2015)</a:t>
            </a:r>
          </a:p>
        </p:txBody>
      </p:sp>
    </p:spTree>
    <p:extLst>
      <p:ext uri="{BB962C8B-B14F-4D97-AF65-F5344CB8AC3E}">
        <p14:creationId xmlns:p14="http://schemas.microsoft.com/office/powerpoint/2010/main" val="525972057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EE6B362-7451-4DAF-BD4F-D7EB46113B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5133" y="187778"/>
            <a:ext cx="7487454" cy="72739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FFBAB21-B079-479D-94EE-FCEF33B71A4B}"/>
              </a:ext>
            </a:extLst>
          </p:cNvPr>
          <p:cNvSpPr txBox="1"/>
          <p:nvPr/>
        </p:nvSpPr>
        <p:spPr>
          <a:xfrm>
            <a:off x="5527221" y="2207078"/>
            <a:ext cx="2667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>
                <a:solidFill>
                  <a:schemeClr val="accent6"/>
                </a:solidFill>
              </a:rPr>
              <a:t>superhuman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18BB859-03CB-4E05-A6F4-A8C6F85A4E86}"/>
              </a:ext>
            </a:extLst>
          </p:cNvPr>
          <p:cNvCxnSpPr>
            <a:cxnSpLocks/>
          </p:cNvCxnSpPr>
          <p:nvPr/>
        </p:nvCxnSpPr>
        <p:spPr>
          <a:xfrm flipV="1">
            <a:off x="7833360" y="1981202"/>
            <a:ext cx="0" cy="1733548"/>
          </a:xfrm>
          <a:prstGeom prst="straightConnector1">
            <a:avLst/>
          </a:prstGeom>
          <a:ln w="666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255913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/>
              <a:t>Stability techniques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92D337-EF1F-44D9-93D9-2684B8095F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2093039"/>
            <a:ext cx="10080625" cy="3373596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3FDC641-1B85-4786-B3D2-1CD0A33D0A2B}"/>
              </a:ext>
            </a:extLst>
          </p:cNvPr>
          <p:cNvSpPr txBox="1">
            <a:spLocks/>
          </p:cNvSpPr>
          <p:nvPr/>
        </p:nvSpPr>
        <p:spPr>
          <a:xfrm>
            <a:off x="2970390" y="6694029"/>
            <a:ext cx="5267374" cy="68909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i="1" dirty="0">
                <a:solidFill>
                  <a:sysClr val="windowText" lastClr="000000"/>
                </a:solidFill>
              </a:rPr>
              <a:t>Minh – Deep Q-Networks – Deep RL Bootcamp 2017</a:t>
            </a:r>
          </a:p>
        </p:txBody>
      </p:sp>
    </p:spTree>
    <p:extLst>
      <p:ext uri="{BB962C8B-B14F-4D97-AF65-F5344CB8AC3E}">
        <p14:creationId xmlns:p14="http://schemas.microsoft.com/office/powerpoint/2010/main" val="1930650719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break</a:t>
            </a:r>
          </a:p>
        </p:txBody>
      </p:sp>
    </p:spTree>
    <p:extLst>
      <p:ext uri="{BB962C8B-B14F-4D97-AF65-F5344CB8AC3E}">
        <p14:creationId xmlns:p14="http://schemas.microsoft.com/office/powerpoint/2010/main" val="1765041312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recap – Q-Learning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sz="2800" dirty="0"/>
              <a:t>Off policy control - discrete action spaces only</a:t>
            </a:r>
          </a:p>
          <a:p>
            <a:pPr>
              <a:buNone/>
            </a:pPr>
            <a:r>
              <a:rPr lang="en-GB" sz="2800" dirty="0"/>
              <a:t>Maximization bias – addressed by Double Q-Learning</a:t>
            </a:r>
          </a:p>
          <a:p>
            <a:pPr>
              <a:buNone/>
            </a:pPr>
            <a:endParaRPr lang="en-GB" sz="2800" dirty="0"/>
          </a:p>
          <a:p>
            <a:pPr>
              <a:buNone/>
            </a:pPr>
            <a:r>
              <a:rPr lang="en-GB" sz="2800" dirty="0"/>
              <a:t>Deadly triad – off policy, non-linear functions, bootstrapping</a:t>
            </a:r>
          </a:p>
          <a:p>
            <a:pPr>
              <a:buNone/>
            </a:pPr>
            <a:endParaRPr lang="en-GB" sz="2800" dirty="0"/>
          </a:p>
          <a:p>
            <a:pPr>
              <a:buNone/>
            </a:pPr>
            <a:r>
              <a:rPr lang="en-GB" sz="2800" dirty="0"/>
              <a:t>Experience replay – more </a:t>
            </a:r>
            <a:r>
              <a:rPr lang="en-GB" sz="2800" dirty="0" err="1"/>
              <a:t>iid</a:t>
            </a:r>
            <a:r>
              <a:rPr lang="en-GB" sz="2800" dirty="0"/>
              <a:t>, data efficiency</a:t>
            </a:r>
          </a:p>
          <a:p>
            <a:pPr>
              <a:buNone/>
            </a:pPr>
            <a:endParaRPr lang="en-GB" sz="2800" dirty="0"/>
          </a:p>
          <a:p>
            <a:pPr>
              <a:buNone/>
            </a:pPr>
            <a:r>
              <a:rPr lang="en-GB" sz="2800" dirty="0"/>
              <a:t>Target network – reduces correlation between target &amp; network</a:t>
            </a:r>
          </a:p>
          <a:p>
            <a:pPr>
              <a:buNone/>
            </a:pPr>
            <a:endParaRPr lang="en-GB" sz="2800" dirty="0"/>
          </a:p>
          <a:p>
            <a:pPr>
              <a:buNone/>
            </a:pP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681577582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four – policy gradients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86808-B499-414F-88D7-6AD9F7CDA52C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r>
              <a:rPr lang="en-US" b="1" dirty="0">
                <a:solidFill>
                  <a:schemeClr val="accent6"/>
                </a:solidFill>
              </a:rPr>
              <a:t>motivations &amp; introduction </a:t>
            </a:r>
          </a:p>
        </p:txBody>
      </p:sp>
    </p:spTree>
    <p:extLst>
      <p:ext uri="{BB962C8B-B14F-4D97-AF65-F5344CB8AC3E}">
        <p14:creationId xmlns:p14="http://schemas.microsoft.com/office/powerpoint/2010/main" val="4233562571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6CF61-65E1-4BA3-B368-58BF4292701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Reinforcement learning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13F77F-E00D-4194-AB31-D5D69967025E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4536000" cy="5184000"/>
          </a:xfrm>
        </p:spPr>
        <p:txBody>
          <a:bodyPr/>
          <a:lstStyle/>
          <a:p>
            <a:pPr lvl="0" algn="ctr"/>
            <a:r>
              <a:rPr lang="en-GB" dirty="0"/>
              <a:t>Value functions</a:t>
            </a:r>
          </a:p>
          <a:p>
            <a:pPr lvl="0" algn="ctr"/>
            <a:r>
              <a:rPr lang="en-GB" sz="2000" dirty="0"/>
              <a:t>Parameterize a value function</a:t>
            </a:r>
          </a:p>
          <a:p>
            <a:pPr lvl="0" algn="ctr"/>
            <a:r>
              <a:rPr lang="en-GB" sz="2000" dirty="0"/>
              <a:t>V</a:t>
            </a:r>
            <a:r>
              <a:rPr lang="en-GB" sz="2000" baseline="-33000" dirty="0"/>
              <a:t>π</a:t>
            </a:r>
            <a:r>
              <a:rPr lang="en-GB" sz="2000" dirty="0"/>
              <a:t>(s, θ)</a:t>
            </a:r>
          </a:p>
          <a:p>
            <a:pPr lvl="0" algn="ctr"/>
            <a:r>
              <a:rPr lang="en-GB" sz="2000" dirty="0"/>
              <a:t>Q</a:t>
            </a:r>
            <a:r>
              <a:rPr lang="en-GB" sz="2000" baseline="-33000" dirty="0"/>
              <a:t>π</a:t>
            </a:r>
            <a:r>
              <a:rPr lang="en-GB" sz="2000" dirty="0"/>
              <a:t>(s, a, θ)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F628F0-7D8F-4A32-92A4-1BEECA3398D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40000" y="2015999"/>
            <a:ext cx="4536000" cy="5184000"/>
          </a:xfrm>
        </p:spPr>
        <p:txBody>
          <a:bodyPr/>
          <a:lstStyle/>
          <a:p>
            <a:pPr lvl="0" algn="ctr"/>
            <a:r>
              <a:rPr lang="en-GB" b="1" dirty="0">
                <a:solidFill>
                  <a:schemeClr val="accent6"/>
                </a:solidFill>
              </a:rPr>
              <a:t>Policy gradients</a:t>
            </a:r>
          </a:p>
          <a:p>
            <a:pPr lvl="0" algn="ctr"/>
            <a:r>
              <a:rPr lang="en-GB" sz="2000" dirty="0"/>
              <a:t>Parameterize a policy</a:t>
            </a:r>
          </a:p>
          <a:p>
            <a:pPr lvl="0" algn="ctr"/>
            <a:r>
              <a:rPr lang="en-GB" sz="2000" dirty="0"/>
              <a:t>π(s, θ)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8BF3C05-7E84-4944-8998-8EBE99E6CA2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64000" y="5040000"/>
            <a:ext cx="8712000" cy="2160000"/>
          </a:xfrm>
        </p:spPr>
        <p:txBody>
          <a:bodyPr/>
          <a:lstStyle/>
          <a:p>
            <a:pPr lvl="0" algn="ctr"/>
            <a:r>
              <a:rPr lang="en-GB"/>
              <a:t>Actor-Critic</a:t>
            </a:r>
          </a:p>
          <a:p>
            <a:pPr lvl="0" algn="ctr"/>
            <a:r>
              <a:rPr lang="en-GB" sz="2000"/>
              <a:t>Parameterize both a value function &amp; policy</a:t>
            </a:r>
          </a:p>
        </p:txBody>
      </p:sp>
      <p:sp>
        <p:nvSpPr>
          <p:cNvPr id="7" name="Straight Connector 6">
            <a:extLst>
              <a:ext uri="{FF2B5EF4-FFF2-40B4-BE49-F238E27FC236}">
                <a16:creationId xmlns:a16="http://schemas.microsoft.com/office/drawing/2014/main" id="{5A58ED55-A0DB-4AD2-A81B-3D5AE8973093}"/>
              </a:ext>
            </a:extLst>
          </p:cNvPr>
          <p:cNvSpPr/>
          <p:nvPr/>
        </p:nvSpPr>
        <p:spPr>
          <a:xfrm>
            <a:off x="3576919" y="3725334"/>
            <a:ext cx="1028948" cy="1109133"/>
          </a:xfrm>
          <a:prstGeom prst="line">
            <a:avLst/>
          </a:prstGeom>
          <a:noFill/>
          <a:ln w="180000" cap="sq">
            <a:solidFill>
              <a:srgbClr val="92D050"/>
            </a:solidFill>
            <a:prstDash val="solid"/>
            <a:bevel/>
            <a:headEnd w="sm" len="med"/>
            <a:tailEnd type="triangle" w="med" len="med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0" name="Straight Connector 9">
            <a:extLst>
              <a:ext uri="{FF2B5EF4-FFF2-40B4-BE49-F238E27FC236}">
                <a16:creationId xmlns:a16="http://schemas.microsoft.com/office/drawing/2014/main" id="{CB6E2E3F-22A3-4E79-993E-5447140A486E}"/>
              </a:ext>
            </a:extLst>
          </p:cNvPr>
          <p:cNvSpPr/>
          <p:nvPr/>
        </p:nvSpPr>
        <p:spPr>
          <a:xfrm flipH="1">
            <a:off x="6248398" y="3725334"/>
            <a:ext cx="860613" cy="1109132"/>
          </a:xfrm>
          <a:prstGeom prst="line">
            <a:avLst/>
          </a:prstGeom>
          <a:noFill/>
          <a:ln w="180000" cap="sq">
            <a:solidFill>
              <a:srgbClr val="92D050"/>
            </a:solidFill>
            <a:prstDash val="solid"/>
            <a:bevel/>
            <a:headEnd w="sm" len="med"/>
            <a:tailEnd type="triangle" w="med" len="med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2851200228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Policy gradients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endParaRPr lang="en-GB" dirty="0">
              <a:latin typeface="Noto Sans CJK JP Light"/>
            </a:endParaRPr>
          </a:p>
        </p:txBody>
      </p:sp>
    </p:spTree>
    <p:extLst>
      <p:ext uri="{BB962C8B-B14F-4D97-AF65-F5344CB8AC3E}">
        <p14:creationId xmlns:p14="http://schemas.microsoft.com/office/powerpoint/2010/main" val="1042092475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Policy gradients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>
                <a:latin typeface="Noto Sans CJK JP Light"/>
              </a:rPr>
              <a:t>Value function methods generate a policy from the value function (argmax across all actions)</a:t>
            </a:r>
          </a:p>
          <a:p>
            <a:pPr>
              <a:buNone/>
            </a:pPr>
            <a:endParaRPr lang="en-GB" dirty="0">
              <a:latin typeface="Noto Sans CJK JP Light"/>
            </a:endParaRPr>
          </a:p>
          <a:p>
            <a:pPr>
              <a:buNone/>
            </a:pPr>
            <a:r>
              <a:rPr lang="en-GB" dirty="0">
                <a:latin typeface="Noto Sans CJK JP Light"/>
              </a:rPr>
              <a:t>Policy gradient methods </a:t>
            </a:r>
            <a:r>
              <a:rPr lang="en-GB" b="1" dirty="0">
                <a:solidFill>
                  <a:schemeClr val="accent6"/>
                </a:solidFill>
              </a:rPr>
              <a:t>parameterize a policy directly</a:t>
            </a:r>
            <a:endParaRPr lang="en-GB" dirty="0">
              <a:latin typeface="Noto Sans CJK JP Light"/>
            </a:endParaRP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change parameters along gradient that maximizes future expected return</a:t>
            </a:r>
          </a:p>
          <a:p>
            <a:pPr>
              <a:buNone/>
            </a:pPr>
            <a:endParaRPr lang="en-GB" dirty="0">
              <a:latin typeface="Noto Sans CJK JP Light"/>
            </a:endParaRPr>
          </a:p>
          <a:p>
            <a:pPr>
              <a:buNone/>
            </a:pPr>
            <a:r>
              <a:rPr lang="en-GB" dirty="0">
                <a:latin typeface="Noto Sans CJK JP Light"/>
                <a:hlinkClick r:id="rId3"/>
              </a:rPr>
              <a:t>John Schulman – Berkley &amp; Open AI</a:t>
            </a:r>
            <a:endParaRPr lang="en-GB" dirty="0">
              <a:latin typeface="Noto Sans CJK JP Light"/>
            </a:endParaRPr>
          </a:p>
          <a:p>
            <a:pPr>
              <a:buNone/>
            </a:pPr>
            <a:endParaRPr lang="en-GB" dirty="0">
              <a:latin typeface="Noto Sans CJK JP Light"/>
            </a:endParaRPr>
          </a:p>
        </p:txBody>
      </p:sp>
    </p:spTree>
    <p:extLst>
      <p:ext uri="{BB962C8B-B14F-4D97-AF65-F5344CB8AC3E}">
        <p14:creationId xmlns:p14="http://schemas.microsoft.com/office/powerpoint/2010/main" val="39821898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33643-1C23-42D6-8E63-3B1AC043BB28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Machine learning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7465C5-3E10-4941-B41F-6F8F51E4AF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60050"/>
            <a:ext cx="10080625" cy="4343626"/>
          </a:xfrm>
          <a:prstGeom prst="rect">
            <a:avLst/>
          </a:prstGeom>
        </p:spPr>
      </p:pic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Motivations for policy gradients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sz="2800" dirty="0">
                <a:latin typeface="Noto Sans CJK JP Light"/>
              </a:rPr>
              <a:t>Stochastic policies</a:t>
            </a:r>
          </a:p>
          <a:p>
            <a:pPr>
              <a:buNone/>
            </a:pPr>
            <a:endParaRPr lang="en-GB" sz="2800" dirty="0">
              <a:latin typeface="Noto Sans CJK JP Light"/>
            </a:endParaRPr>
          </a:p>
          <a:p>
            <a:pPr>
              <a:buNone/>
            </a:pPr>
            <a:r>
              <a:rPr lang="en-GB" sz="2800" dirty="0">
                <a:latin typeface="Noto Sans CJK JP Light"/>
              </a:rPr>
              <a:t>High dimensional or continuous spaces</a:t>
            </a:r>
          </a:p>
          <a:p>
            <a:pPr>
              <a:buNone/>
            </a:pPr>
            <a:endParaRPr lang="en-GB" sz="2800" dirty="0">
              <a:latin typeface="Noto Sans CJK JP Light"/>
            </a:endParaRPr>
          </a:p>
          <a:p>
            <a:pPr>
              <a:buNone/>
            </a:pPr>
            <a:r>
              <a:rPr lang="en-GB" sz="2800" dirty="0">
                <a:latin typeface="Noto Sans CJK JP Light"/>
              </a:rPr>
              <a:t>Optimize what we care about (future discounted reward)</a:t>
            </a:r>
          </a:p>
          <a:p>
            <a:pPr>
              <a:buNone/>
            </a:pPr>
            <a:endParaRPr lang="en-GB" sz="2800" dirty="0">
              <a:latin typeface="Noto Sans CJK JP Light"/>
            </a:endParaRPr>
          </a:p>
          <a:p>
            <a:pPr>
              <a:buNone/>
            </a:pPr>
            <a:r>
              <a:rPr lang="en-GB" sz="2800" dirty="0">
                <a:latin typeface="Noto Sans CJK JP Light"/>
              </a:rPr>
              <a:t>More stable convergence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less aggressive</a:t>
            </a:r>
          </a:p>
          <a:p>
            <a:pPr>
              <a:buNone/>
            </a:pPr>
            <a:endParaRPr lang="en-GB" sz="2800" dirty="0">
              <a:latin typeface="Noto Sans CJK JP Light"/>
            </a:endParaRPr>
          </a:p>
          <a:p>
            <a:pPr>
              <a:buNone/>
            </a:pPr>
            <a:endParaRPr lang="en-GB" sz="2800" dirty="0">
              <a:latin typeface="Noto Sans CJK JP Light"/>
            </a:endParaRPr>
          </a:p>
        </p:txBody>
      </p:sp>
    </p:spTree>
    <p:extLst>
      <p:ext uri="{BB962C8B-B14F-4D97-AF65-F5344CB8AC3E}">
        <p14:creationId xmlns:p14="http://schemas.microsoft.com/office/powerpoint/2010/main" val="1986043520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Motivation - stochastic policies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4479722"/>
            <a:ext cx="9071640" cy="2567030"/>
          </a:xfrm>
        </p:spPr>
        <p:txBody>
          <a:bodyPr/>
          <a:lstStyle/>
          <a:p>
            <a:pPr>
              <a:buNone/>
            </a:pPr>
            <a:r>
              <a:rPr lang="en-GB" dirty="0">
                <a:latin typeface="Noto Sans CJK JP Light"/>
              </a:rPr>
              <a:t>Deterministic policy (i.e. always rock) is easily exploited</a:t>
            </a:r>
          </a:p>
          <a:p>
            <a:pPr>
              <a:buNone/>
            </a:pPr>
            <a:endParaRPr lang="en-GB" dirty="0">
              <a:latin typeface="Noto Sans CJK JP Light"/>
            </a:endParaRPr>
          </a:p>
          <a:p>
            <a:pPr>
              <a:buNone/>
            </a:pPr>
            <a:r>
              <a:rPr lang="en-GB" dirty="0">
                <a:latin typeface="Noto Sans CJK JP Light"/>
              </a:rPr>
              <a:t>Stochastic policy also gets us exploration for free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7CD65F-69A6-48CF-B71D-E68123F050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5769" y="1973938"/>
            <a:ext cx="3848100" cy="245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145626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Motivation – curse of dimensionality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solidFill>
            <a:schemeClr val="bg1"/>
          </a:solidFill>
        </p:spPr>
        <p:txBody>
          <a:bodyPr/>
          <a:lstStyle/>
          <a:p>
            <a:pPr>
              <a:buNone/>
            </a:pPr>
            <a:r>
              <a:rPr lang="en-GB" dirty="0">
                <a:latin typeface="Noto Sans CJK JP Light"/>
              </a:rPr>
              <a:t>Q-Learning requires a discrete action space to argmax across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Policies can parametrize an action directly</a:t>
            </a:r>
          </a:p>
          <a:p>
            <a:pPr>
              <a:buNone/>
            </a:pPr>
            <a:endParaRPr lang="en-GB" dirty="0">
              <a:latin typeface="Noto Sans CJK JP Light"/>
            </a:endParaRPr>
          </a:p>
          <a:p>
            <a:pPr>
              <a:buNone/>
            </a:pPr>
            <a:r>
              <a:rPr lang="en-GB" dirty="0">
                <a:latin typeface="Noto Sans CJK JP Light"/>
              </a:rPr>
              <a:t>Q-Learning suffers from the curse of dimensionality in high dimensional or continuous spaces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we take the argmax of </a:t>
            </a:r>
            <a:r>
              <a:rPr lang="en-GB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Q(</a:t>
            </a:r>
            <a:r>
              <a:rPr lang="en-GB" sz="28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s,a</a:t>
            </a:r>
            <a:r>
              <a:rPr lang="en-GB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)</a:t>
            </a:r>
            <a:r>
              <a:rPr lang="en-GB" sz="2800" dirty="0">
                <a:latin typeface="Noto Sans CJK JP Light"/>
              </a:rPr>
              <a:t> across all possible actions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if we have a lot of possible actions = lots of computation</a:t>
            </a:r>
          </a:p>
          <a:p>
            <a:pPr>
              <a:buNone/>
            </a:pPr>
            <a:endParaRPr lang="en-GB" sz="2800" dirty="0">
              <a:latin typeface="Noto Sans CJK JP Light"/>
            </a:endParaRPr>
          </a:p>
          <a:p>
            <a:pPr>
              <a:buNone/>
            </a:pPr>
            <a:endParaRPr lang="en-GB" sz="2800" dirty="0">
              <a:latin typeface="Noto Sans CJK JP Light"/>
            </a:endParaRPr>
          </a:p>
        </p:txBody>
      </p:sp>
    </p:spTree>
    <p:extLst>
      <p:ext uri="{BB962C8B-B14F-4D97-AF65-F5344CB8AC3E}">
        <p14:creationId xmlns:p14="http://schemas.microsoft.com/office/powerpoint/2010/main" val="1385082275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Motivations – optimize return directly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>
                <a:latin typeface="Noto Sans CJK JP Light"/>
              </a:rPr>
              <a:t>Value function methods optimize the accuracy of the value function in predicting future discounted return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this can be quite a complex problem to solve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can be simpler to just learn which action is correct</a:t>
            </a:r>
          </a:p>
          <a:p>
            <a:pPr>
              <a:buNone/>
            </a:pPr>
            <a:endParaRPr lang="en-GB" dirty="0">
              <a:latin typeface="Noto Sans CJK JP Light"/>
            </a:endParaRPr>
          </a:p>
          <a:p>
            <a:pPr>
              <a:buNone/>
            </a:pPr>
            <a:r>
              <a:rPr lang="en-GB" dirty="0">
                <a:latin typeface="Noto Sans CJK JP Light"/>
              </a:rPr>
              <a:t>Policy methods optimize what we care about directly    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changing weights according to the gradient that maximizes  future reward</a:t>
            </a:r>
          </a:p>
        </p:txBody>
      </p:sp>
    </p:spTree>
    <p:extLst>
      <p:ext uri="{BB962C8B-B14F-4D97-AF65-F5344CB8AC3E}">
        <p14:creationId xmlns:p14="http://schemas.microsoft.com/office/powerpoint/2010/main" val="3396692918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Motivations for policy gradients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7C37A5D-C087-4B1A-BECB-504025315C01}"/>
              </a:ext>
            </a:extLst>
          </p:cNvPr>
          <p:cNvGrpSpPr/>
          <p:nvPr/>
        </p:nvGrpSpPr>
        <p:grpSpPr>
          <a:xfrm>
            <a:off x="65808" y="1563480"/>
            <a:ext cx="5816184" cy="4474154"/>
            <a:chOff x="201994" y="1563480"/>
            <a:chExt cx="7331321" cy="552448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C8EBE6F-6D87-4FDE-894F-25002BBFB81F}"/>
                </a:ext>
              </a:extLst>
            </p:cNvPr>
            <p:cNvGrpSpPr/>
            <p:nvPr/>
          </p:nvGrpSpPr>
          <p:grpSpPr>
            <a:xfrm>
              <a:off x="201994" y="1563480"/>
              <a:ext cx="7331321" cy="5524480"/>
              <a:chOff x="411718" y="1728131"/>
              <a:chExt cx="7331321" cy="5524480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2B0751C8-B027-4FEF-B489-78A1F67F46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11718" y="1728131"/>
                <a:ext cx="7331321" cy="5524480"/>
              </a:xfrm>
              <a:prstGeom prst="rect">
                <a:avLst/>
              </a:prstGeom>
            </p:spPr>
          </p:pic>
          <p:pic>
            <p:nvPicPr>
              <p:cNvPr id="8" name="Picture 2" descr="https://upload.wikimedia.org/wikipedia/commons/thumb/f/f6/HAL9000.svg/1200px-HAL9000.svg.png">
                <a:extLst>
                  <a:ext uri="{FF2B5EF4-FFF2-40B4-BE49-F238E27FC236}">
                    <a16:creationId xmlns:a16="http://schemas.microsoft.com/office/drawing/2014/main" id="{96F21FE8-AC29-46FD-8959-9DCC778393E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7254145" y="4792309"/>
                <a:ext cx="401671" cy="40167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0" name="Straight Connector 9">
              <a:extLst>
                <a:ext uri="{FF2B5EF4-FFF2-40B4-BE49-F238E27FC236}">
                  <a16:creationId xmlns:a16="http://schemas.microsoft.com/office/drawing/2014/main" id="{301BFCD3-489A-4E21-94B7-E65F261AEF9B}"/>
                </a:ext>
              </a:extLst>
            </p:cNvPr>
            <p:cNvSpPr/>
            <p:nvPr/>
          </p:nvSpPr>
          <p:spPr>
            <a:xfrm flipH="1">
              <a:off x="6090406" y="5029329"/>
              <a:ext cx="1040235" cy="1530862"/>
            </a:xfrm>
            <a:prstGeom prst="line">
              <a:avLst/>
            </a:prstGeom>
            <a:noFill/>
            <a:ln w="63500" cap="sq">
              <a:solidFill>
                <a:srgbClr val="92D050"/>
              </a:solidFill>
              <a:prstDash val="solid"/>
              <a:bevel/>
              <a:headEnd w="sm" len="med"/>
              <a:tailEnd type="none" w="med" len="med"/>
            </a:ln>
          </p:spPr>
          <p:txBody>
            <a:bodyPr vert="horz" wrap="none" lIns="90000" tIns="45000" rIns="90000" bIns="4500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GB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1" name="Straight Connector 10">
              <a:extLst>
                <a:ext uri="{FF2B5EF4-FFF2-40B4-BE49-F238E27FC236}">
                  <a16:creationId xmlns:a16="http://schemas.microsoft.com/office/drawing/2014/main" id="{8E3F8BDD-4AE5-4F81-9D35-AE72540306FC}"/>
                </a:ext>
              </a:extLst>
            </p:cNvPr>
            <p:cNvSpPr/>
            <p:nvPr/>
          </p:nvSpPr>
          <p:spPr>
            <a:xfrm flipH="1" flipV="1">
              <a:off x="4345497" y="5444455"/>
              <a:ext cx="1744909" cy="1115736"/>
            </a:xfrm>
            <a:prstGeom prst="line">
              <a:avLst/>
            </a:prstGeom>
            <a:noFill/>
            <a:ln w="63500" cap="sq">
              <a:solidFill>
                <a:srgbClr val="92D050"/>
              </a:solidFill>
              <a:prstDash val="solid"/>
              <a:bevel/>
              <a:headEnd w="sm" len="med"/>
              <a:tailEnd type="triangle" w="med" len="med"/>
            </a:ln>
          </p:spPr>
          <p:txBody>
            <a:bodyPr vert="horz" wrap="none" lIns="90000" tIns="45000" rIns="90000" bIns="4500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GB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2" name="Straight Connector 11">
              <a:extLst>
                <a:ext uri="{FF2B5EF4-FFF2-40B4-BE49-F238E27FC236}">
                  <a16:creationId xmlns:a16="http://schemas.microsoft.com/office/drawing/2014/main" id="{71DA61A2-FD7D-4887-9F0E-1D278B76A1C9}"/>
                </a:ext>
              </a:extLst>
            </p:cNvPr>
            <p:cNvSpPr/>
            <p:nvPr/>
          </p:nvSpPr>
          <p:spPr>
            <a:xfrm flipH="1" flipV="1">
              <a:off x="3011646" y="1978604"/>
              <a:ext cx="4032773" cy="2703765"/>
            </a:xfrm>
            <a:prstGeom prst="line">
              <a:avLst/>
            </a:prstGeom>
            <a:noFill/>
            <a:ln w="63500" cap="sq">
              <a:solidFill>
                <a:schemeClr val="accent2"/>
              </a:solidFill>
              <a:prstDash val="solid"/>
              <a:bevel/>
              <a:headEnd w="sm" len="med"/>
              <a:tailEnd type="none" w="med" len="med"/>
            </a:ln>
          </p:spPr>
          <p:txBody>
            <a:bodyPr vert="horz" wrap="none" lIns="90000" tIns="45000" rIns="90000" bIns="4500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GB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3" name="Straight Connector 12">
              <a:extLst>
                <a:ext uri="{FF2B5EF4-FFF2-40B4-BE49-F238E27FC236}">
                  <a16:creationId xmlns:a16="http://schemas.microsoft.com/office/drawing/2014/main" id="{0FB63945-393D-4439-B8C6-698E67C0226F}"/>
                </a:ext>
              </a:extLst>
            </p:cNvPr>
            <p:cNvSpPr/>
            <p:nvPr/>
          </p:nvSpPr>
          <p:spPr>
            <a:xfrm flipV="1">
              <a:off x="1862356" y="1978604"/>
              <a:ext cx="1149292" cy="1813219"/>
            </a:xfrm>
            <a:prstGeom prst="line">
              <a:avLst/>
            </a:prstGeom>
            <a:noFill/>
            <a:ln w="63500" cap="sq">
              <a:solidFill>
                <a:schemeClr val="accent2"/>
              </a:solidFill>
              <a:prstDash val="solid"/>
              <a:bevel/>
              <a:headEnd w="sm" len="med"/>
              <a:tailEnd type="none" w="med" len="med"/>
            </a:ln>
          </p:spPr>
          <p:txBody>
            <a:bodyPr vert="horz" wrap="none" lIns="90000" tIns="45000" rIns="90000" bIns="4500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GB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4" name="Straight Connector 13">
              <a:extLst>
                <a:ext uri="{FF2B5EF4-FFF2-40B4-BE49-F238E27FC236}">
                  <a16:creationId xmlns:a16="http://schemas.microsoft.com/office/drawing/2014/main" id="{25065167-5FFC-4219-96B9-A01F1F159460}"/>
                </a:ext>
              </a:extLst>
            </p:cNvPr>
            <p:cNvSpPr/>
            <p:nvPr/>
          </p:nvSpPr>
          <p:spPr>
            <a:xfrm flipH="1" flipV="1">
              <a:off x="1862355" y="3791822"/>
              <a:ext cx="2348917" cy="1560354"/>
            </a:xfrm>
            <a:prstGeom prst="line">
              <a:avLst/>
            </a:prstGeom>
            <a:noFill/>
            <a:ln w="63500" cap="sq">
              <a:solidFill>
                <a:schemeClr val="accent2"/>
              </a:solidFill>
              <a:prstDash val="solid"/>
              <a:bevel/>
              <a:headEnd type="triangle" w="sm" len="med"/>
              <a:tailEnd type="none" w="med" len="med"/>
            </a:ln>
          </p:spPr>
          <p:txBody>
            <a:bodyPr vert="horz" wrap="none" lIns="90000" tIns="45000" rIns="90000" bIns="4500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GB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 Placeholder 2">
                <a:extLst>
                  <a:ext uri="{FF2B5EF4-FFF2-40B4-BE49-F238E27FC236}">
                    <a16:creationId xmlns:a16="http://schemas.microsoft.com/office/drawing/2014/main" id="{80A1CAE8-833E-4645-BEE2-DC3FE637CA2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70059" y="1769040"/>
                <a:ext cx="3505579" cy="5572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>
                <a:noAutofit/>
              </a:bodyPr>
              <a:lstStyle>
                <a:lvl1pPr lvl="0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1pPr>
                <a:lvl2pPr lvl="1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2pPr>
                <a:lvl3pPr lvl="2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3pPr>
                <a:lvl4pPr lvl="3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4pPr>
                <a:lvl5pPr lvl="4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5pPr>
                <a:lvl6pPr lvl="5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6pPr>
                <a:lvl7pPr lvl="6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  <m:r>
                        <a:rPr lang="en-US" sz="2800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800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sz="2800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sz="2800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sz="2800" i="1" baseline="-25000" dirty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2800" i="1" dirty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 = 10 </m:t>
                      </m:r>
                      <m:r>
                        <m:rPr>
                          <m:sty m:val="p"/>
                        </m:rPr>
                        <a:rPr lang="en-US" sz="2800" i="1" dirty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min</m:t>
                      </m:r>
                      <m:r>
                        <a:rPr lang="en-GB" sz="2800" i="1" dirty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</m:t>
                      </m:r>
                    </m:oMath>
                  </m:oMathPara>
                </a14:m>
                <a:endParaRPr lang="en-US" sz="2800" dirty="0">
                  <a:solidFill>
                    <a:schemeClr val="accent2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  <m:r>
                        <a:rPr lang="en-US" sz="2800" i="1" dirty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800" i="1" dirty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sz="2800" i="1" dirty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800" i="1" dirty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i="1" dirty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GB" sz="2800" i="1" dirty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i="1" dirty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 = 5 </m:t>
                      </m:r>
                      <m:r>
                        <m:rPr>
                          <m:sty m:val="p"/>
                        </m:rPr>
                        <a:rPr lang="en-US" sz="2800" i="1" dirty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min</m:t>
                      </m:r>
                      <m:r>
                        <a:rPr lang="en-GB" sz="2800" i="1" dirty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</m:t>
                      </m:r>
                    </m:oMath>
                  </m:oMathPara>
                </a14:m>
                <a:endParaRPr lang="en-US" sz="2800" dirty="0">
                  <a:solidFill>
                    <a:schemeClr val="accent6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:endParaRPr lang="en-US" sz="2800" i="1" dirty="0">
                  <a:solidFill>
                    <a:sysClr val="windowText" lastClr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 dirty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800" i="1" dirty="0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GB" sz="2800" b="0" i="0" dirty="0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arg</m:t>
                              </m:r>
                              <m:r>
                                <m:rPr>
                                  <m:sty m:val="p"/>
                                </m:rPr>
                                <a:rPr lang="en-US" sz="2800" i="0" dirty="0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GB" sz="2800" b="0" i="1" dirty="0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r>
                            <a:rPr lang="en-US" sz="2800" i="1" dirty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 </m:t>
                          </m:r>
                          <m:sSub>
                            <m:sSubPr>
                              <m:ctrlPr>
                                <a:rPr lang="en-GB" sz="28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8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GB" sz="28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en-US" sz="2800" dirty="0">
                  <a:solidFill>
                    <a:sysClr val="windowText" lastClr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Font typeface="StarSymbol"/>
                  <a:buNone/>
                </a:pPr>
                <a:endParaRPr lang="en-US" sz="1600" dirty="0">
                  <a:solidFill>
                    <a:sysClr val="windowText" lastClr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Font typeface="StarSymbol"/>
                  <a:buNone/>
                </a:pPr>
                <a:r>
                  <a:rPr lang="en-US" sz="2800" dirty="0">
                    <a:solidFill>
                      <a:sysClr val="windowText" lastClr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vs</a:t>
                </a:r>
              </a:p>
              <a:p>
                <a:pPr algn="ctr">
                  <a:buFont typeface="StarSymbol"/>
                  <a:buNone/>
                </a:pPr>
                <a:endParaRPr lang="en-US" sz="1600" dirty="0">
                  <a:solidFill>
                    <a:sysClr val="windowText" lastClr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8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GB" sz="2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28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lang="en-GB" sz="28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n-GB" sz="28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GB" sz="28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GB" sz="28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baseline="-25000" dirty="0">
                  <a:solidFill>
                    <a:sysClr val="windowText" lastClr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6" name="Text Placeholder 2">
                <a:extLst>
                  <a:ext uri="{FF2B5EF4-FFF2-40B4-BE49-F238E27FC236}">
                    <a16:creationId xmlns:a16="http://schemas.microsoft.com/office/drawing/2014/main" id="{80A1CAE8-833E-4645-BEE2-DC3FE637CA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0059" y="1769040"/>
                <a:ext cx="3505579" cy="55721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6A28184C-43E7-4C89-9B2E-39317FECAB45}"/>
              </a:ext>
            </a:extLst>
          </p:cNvPr>
          <p:cNvSpPr txBox="1">
            <a:spLocks/>
          </p:cNvSpPr>
          <p:nvPr/>
        </p:nvSpPr>
        <p:spPr>
          <a:xfrm>
            <a:off x="503999" y="6243194"/>
            <a:ext cx="9071640" cy="109794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r>
              <a:rPr lang="en-US" sz="2800" dirty="0">
                <a:solidFill>
                  <a:sysClr val="windowText" lastClr="000000"/>
                </a:solidFill>
                <a:latin typeface="Noto Sans CJK JP Light"/>
              </a:rPr>
              <a:t>Often the a policy can be more compact &amp; simpler than using a value function</a:t>
            </a:r>
          </a:p>
        </p:txBody>
      </p:sp>
    </p:spTree>
    <p:extLst>
      <p:ext uri="{BB962C8B-B14F-4D97-AF65-F5344CB8AC3E}">
        <p14:creationId xmlns:p14="http://schemas.microsoft.com/office/powerpoint/2010/main" val="106523390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Motivations – stability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>
                <a:latin typeface="Noto Sans CJK JP Light"/>
              </a:rPr>
              <a:t>Q-Learning is aggressive &amp; unstable (because of the max)</a:t>
            </a:r>
          </a:p>
          <a:p>
            <a:pPr>
              <a:buNone/>
            </a:pPr>
            <a:endParaRPr lang="en-GB" dirty="0">
              <a:latin typeface="Noto Sans CJK JP Light"/>
            </a:endParaRPr>
          </a:p>
          <a:p>
            <a:pPr>
              <a:buNone/>
            </a:pPr>
            <a:r>
              <a:rPr lang="en-GB" dirty="0">
                <a:latin typeface="Noto Sans CJK JP Light"/>
              </a:rPr>
              <a:t>Using a gradient based method allows us to slowly change parameters in the direction of more return </a:t>
            </a:r>
          </a:p>
        </p:txBody>
      </p:sp>
    </p:spTree>
    <p:extLst>
      <p:ext uri="{BB962C8B-B14F-4D97-AF65-F5344CB8AC3E}">
        <p14:creationId xmlns:p14="http://schemas.microsoft.com/office/powerpoint/2010/main" val="2716759074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Policy gradients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sz="2800" b="1" dirty="0">
                <a:solidFill>
                  <a:schemeClr val="accent6"/>
                </a:solidFill>
                <a:latin typeface="Noto Sans CJK JP Light"/>
              </a:rPr>
              <a:t>Motivations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Stochastic policies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High dimensional or continuous spaces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Optimize what we care about (future discounted reward)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More stable convergence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Exploration for free</a:t>
            </a:r>
          </a:p>
          <a:p>
            <a:pPr>
              <a:buNone/>
            </a:pPr>
            <a:r>
              <a:rPr lang="en-GB" sz="2800" b="1" dirty="0">
                <a:solidFill>
                  <a:schemeClr val="accent2"/>
                </a:solidFill>
                <a:latin typeface="Noto Sans CJK JP Light"/>
              </a:rPr>
              <a:t>Drawbacks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  <a:latin typeface="Noto Sans CJK JP Light"/>
              </a:rPr>
              <a:t>Almost always converge to local optimum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  <a:latin typeface="Noto Sans CJK JP Light"/>
              </a:rPr>
              <a:t>Sample efficiency</a:t>
            </a:r>
          </a:p>
          <a:p>
            <a:pPr>
              <a:buNone/>
            </a:pPr>
            <a:endParaRPr lang="en-GB" sz="2800" dirty="0">
              <a:latin typeface="Noto Sans CJK JP Light"/>
            </a:endParaRPr>
          </a:p>
          <a:p>
            <a:pPr>
              <a:buNone/>
            </a:pPr>
            <a:endParaRPr lang="en-GB" sz="2800" dirty="0">
              <a:latin typeface="Noto Sans CJK JP Light"/>
            </a:endParaRPr>
          </a:p>
          <a:p>
            <a:pPr>
              <a:buNone/>
            </a:pPr>
            <a:endParaRPr lang="en-GB" sz="2800" dirty="0">
              <a:latin typeface="Noto Sans CJK JP Light"/>
            </a:endParaRPr>
          </a:p>
          <a:p>
            <a:pPr>
              <a:buNone/>
            </a:pPr>
            <a:endParaRPr lang="en-GB" sz="2800" dirty="0">
              <a:latin typeface="Noto Sans CJK JP Light"/>
            </a:endParaRPr>
          </a:p>
        </p:txBody>
      </p:sp>
    </p:spTree>
    <p:extLst>
      <p:ext uri="{BB962C8B-B14F-4D97-AF65-F5344CB8AC3E}">
        <p14:creationId xmlns:p14="http://schemas.microsoft.com/office/powerpoint/2010/main" val="3549765666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Policy gradients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>
                <a:latin typeface="Noto Sans CJK JP Light"/>
              </a:rPr>
              <a:t>Policy gradients = an optimization problem</a:t>
            </a:r>
          </a:p>
          <a:p>
            <a:pPr>
              <a:buNone/>
            </a:pPr>
            <a:endParaRPr lang="en-GB" dirty="0">
              <a:latin typeface="Noto Sans CJK JP Light"/>
            </a:endParaRPr>
          </a:p>
          <a:p>
            <a:pPr>
              <a:buNone/>
            </a:pPr>
            <a:r>
              <a:rPr lang="en-GB" dirty="0">
                <a:latin typeface="Noto Sans CJK JP Light"/>
              </a:rPr>
              <a:t>1 – pick (any) policy quality measure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i.e. average reward per step</a:t>
            </a:r>
          </a:p>
          <a:p>
            <a:pPr>
              <a:buNone/>
            </a:pPr>
            <a:endParaRPr lang="en-GB" dirty="0">
              <a:latin typeface="Noto Sans CJK JP Light"/>
            </a:endParaRPr>
          </a:p>
          <a:p>
            <a:pPr>
              <a:buNone/>
            </a:pPr>
            <a:r>
              <a:rPr lang="en-GB" dirty="0">
                <a:latin typeface="Noto Sans CJK JP Light"/>
              </a:rPr>
              <a:t>2 – pick an optimization algorithm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i.e. gradient descent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change weights to maximize policy quality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C759A2-073A-4B9E-ACC8-DD2DCA4F57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2449" y="3456264"/>
            <a:ext cx="2887115" cy="2806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243596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Parameterizing policies - discrete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769040"/>
            <a:ext cx="9071640" cy="1108384"/>
          </a:xfrm>
        </p:spPr>
        <p:txBody>
          <a:bodyPr/>
          <a:lstStyle/>
          <a:p>
            <a:pPr>
              <a:buNone/>
            </a:pPr>
            <a:r>
              <a:rPr lang="en-GB" sz="2800" dirty="0">
                <a:latin typeface="Noto Sans CJK JP Light"/>
              </a:rPr>
              <a:t>The type of policy you parameterize depends on the </a:t>
            </a:r>
            <a:r>
              <a:rPr lang="en-GB" sz="2800" b="1" dirty="0">
                <a:solidFill>
                  <a:schemeClr val="accent6"/>
                </a:solidFill>
                <a:latin typeface="Noto Sans CJK JP Light"/>
              </a:rPr>
              <a:t>action space</a:t>
            </a:r>
            <a:endParaRPr lang="en-GB" sz="2800" b="1" dirty="0">
              <a:solidFill>
                <a:schemeClr val="tx1"/>
              </a:solidFill>
              <a:latin typeface="Noto Sans CJK JP Light"/>
            </a:endParaRPr>
          </a:p>
          <a:p>
            <a:pPr>
              <a:buNone/>
            </a:pPr>
            <a:endParaRPr lang="en-GB" sz="2800" b="1" dirty="0">
              <a:solidFill>
                <a:schemeClr val="tx1"/>
              </a:solidFill>
              <a:latin typeface="Noto Sans CJK JP Light"/>
            </a:endParaRPr>
          </a:p>
          <a:p>
            <a:pPr>
              <a:buNone/>
            </a:pPr>
            <a:endParaRPr lang="en-GB" sz="2800" b="1" dirty="0">
              <a:solidFill>
                <a:schemeClr val="accent6"/>
              </a:solidFill>
              <a:latin typeface="Noto Sans CJK JP Light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65BB4CC-225D-43B9-AE3F-46F08B6C8963}"/>
              </a:ext>
            </a:extLst>
          </p:cNvPr>
          <p:cNvSpPr/>
          <p:nvPr/>
        </p:nvSpPr>
        <p:spPr>
          <a:xfrm>
            <a:off x="3874992" y="5000112"/>
            <a:ext cx="453006" cy="478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98FB44E-386B-4663-A72E-F78F5B72CBDE}"/>
              </a:ext>
            </a:extLst>
          </p:cNvPr>
          <p:cNvSpPr/>
          <p:nvPr/>
        </p:nvSpPr>
        <p:spPr>
          <a:xfrm>
            <a:off x="4656566" y="5000112"/>
            <a:ext cx="453006" cy="478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1616B7A-77D8-4E38-8847-637E99A1E9C6}"/>
              </a:ext>
            </a:extLst>
          </p:cNvPr>
          <p:cNvSpPr/>
          <p:nvPr/>
        </p:nvSpPr>
        <p:spPr>
          <a:xfrm>
            <a:off x="5438140" y="5000112"/>
            <a:ext cx="453006" cy="478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2DF81EA-CF3D-4262-8A05-ACD826066EDC}"/>
              </a:ext>
            </a:extLst>
          </p:cNvPr>
          <p:cNvSpPr/>
          <p:nvPr/>
        </p:nvSpPr>
        <p:spPr>
          <a:xfrm>
            <a:off x="3874992" y="5784483"/>
            <a:ext cx="453006" cy="478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95AEBF7-F125-4230-A67B-516D9B18EC4B}"/>
              </a:ext>
            </a:extLst>
          </p:cNvPr>
          <p:cNvSpPr/>
          <p:nvPr/>
        </p:nvSpPr>
        <p:spPr>
          <a:xfrm>
            <a:off x="4656566" y="5784483"/>
            <a:ext cx="453006" cy="478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C5CAE1F-75A8-4FE0-A0EB-E31D81BB8B90}"/>
              </a:ext>
            </a:extLst>
          </p:cNvPr>
          <p:cNvSpPr/>
          <p:nvPr/>
        </p:nvSpPr>
        <p:spPr>
          <a:xfrm>
            <a:off x="5438140" y="5784483"/>
            <a:ext cx="453006" cy="478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0029F134-8D29-4FE5-92E9-B06FC60302F1}"/>
              </a:ext>
            </a:extLst>
          </p:cNvPr>
          <p:cNvSpPr txBox="1">
            <a:spLocks/>
          </p:cNvSpPr>
          <p:nvPr/>
        </p:nvSpPr>
        <p:spPr>
          <a:xfrm>
            <a:off x="4393526" y="4261089"/>
            <a:ext cx="979086" cy="42416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StarSymbol"/>
              <a:buNone/>
            </a:pPr>
            <a:r>
              <a:rPr lang="en-US" sz="2800" dirty="0">
                <a:solidFill>
                  <a:sysClr val="windowText" lastClr="000000"/>
                </a:solidFill>
                <a:latin typeface="Noto Sans CJK JP Light"/>
              </a:rPr>
              <a:t>[state]</a:t>
            </a:r>
            <a:endParaRPr lang="en-US" sz="2800" b="1" dirty="0">
              <a:solidFill>
                <a:schemeClr val="accent6"/>
              </a:solidFill>
              <a:latin typeface="Noto Sans CJK JP Light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313972D-370D-4970-BBBD-D915D70E5746}"/>
              </a:ext>
            </a:extLst>
          </p:cNvPr>
          <p:cNvCxnSpPr>
            <a:endCxn id="4" idx="0"/>
          </p:cNvCxnSpPr>
          <p:nvPr/>
        </p:nvCxnSpPr>
        <p:spPr>
          <a:xfrm flipH="1">
            <a:off x="4101495" y="4693913"/>
            <a:ext cx="781574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47442A2-1B96-48CC-AE2C-C10D98AADC48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4883069" y="4693913"/>
            <a:ext cx="0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67E6E65-7DFF-4ED9-986D-7F08A1C6C1A1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4883069" y="4693913"/>
            <a:ext cx="781574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543EA43-61B4-449F-B32F-A4D06B6FA35B}"/>
              </a:ext>
            </a:extLst>
          </p:cNvPr>
          <p:cNvCxnSpPr>
            <a:cxnSpLocks/>
            <a:stCxn id="4" idx="4"/>
            <a:endCxn id="7" idx="0"/>
          </p:cNvCxnSpPr>
          <p:nvPr/>
        </p:nvCxnSpPr>
        <p:spPr>
          <a:xfrm>
            <a:off x="4101495" y="5478284"/>
            <a:ext cx="0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76404DE-738A-40E8-A86E-E7F0C1A5A8F0}"/>
              </a:ext>
            </a:extLst>
          </p:cNvPr>
          <p:cNvCxnSpPr>
            <a:cxnSpLocks/>
            <a:stCxn id="4" idx="4"/>
            <a:endCxn id="8" idx="0"/>
          </p:cNvCxnSpPr>
          <p:nvPr/>
        </p:nvCxnSpPr>
        <p:spPr>
          <a:xfrm>
            <a:off x="4101495" y="5478284"/>
            <a:ext cx="781574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FA8CEF5-92E3-49AF-B6B4-2B6E2671D4AE}"/>
              </a:ext>
            </a:extLst>
          </p:cNvPr>
          <p:cNvCxnSpPr>
            <a:cxnSpLocks/>
            <a:stCxn id="4" idx="4"/>
            <a:endCxn id="9" idx="0"/>
          </p:cNvCxnSpPr>
          <p:nvPr/>
        </p:nvCxnSpPr>
        <p:spPr>
          <a:xfrm>
            <a:off x="4101495" y="5478284"/>
            <a:ext cx="1563148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1399F9B-7D35-4E0E-9F3B-6D4D72E6A3ED}"/>
              </a:ext>
            </a:extLst>
          </p:cNvPr>
          <p:cNvCxnSpPr>
            <a:cxnSpLocks/>
            <a:stCxn id="5" idx="4"/>
            <a:endCxn id="8" idx="0"/>
          </p:cNvCxnSpPr>
          <p:nvPr/>
        </p:nvCxnSpPr>
        <p:spPr>
          <a:xfrm>
            <a:off x="4883069" y="5478284"/>
            <a:ext cx="0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2725DB2-F301-4DEC-942F-FE856D37AEC3}"/>
              </a:ext>
            </a:extLst>
          </p:cNvPr>
          <p:cNvCxnSpPr>
            <a:cxnSpLocks/>
            <a:stCxn id="5" idx="4"/>
            <a:endCxn id="7" idx="0"/>
          </p:cNvCxnSpPr>
          <p:nvPr/>
        </p:nvCxnSpPr>
        <p:spPr>
          <a:xfrm flipH="1">
            <a:off x="4101495" y="5478284"/>
            <a:ext cx="781574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BE9D336-8555-459E-A5E2-0C408AA0008B}"/>
              </a:ext>
            </a:extLst>
          </p:cNvPr>
          <p:cNvCxnSpPr>
            <a:cxnSpLocks/>
            <a:stCxn id="5" idx="4"/>
            <a:endCxn id="9" idx="0"/>
          </p:cNvCxnSpPr>
          <p:nvPr/>
        </p:nvCxnSpPr>
        <p:spPr>
          <a:xfrm>
            <a:off x="4883069" y="5478284"/>
            <a:ext cx="781574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2E25D33-F634-4B51-A22B-BA05479C88ED}"/>
              </a:ext>
            </a:extLst>
          </p:cNvPr>
          <p:cNvCxnSpPr>
            <a:cxnSpLocks/>
            <a:stCxn id="6" idx="4"/>
            <a:endCxn id="7" idx="0"/>
          </p:cNvCxnSpPr>
          <p:nvPr/>
        </p:nvCxnSpPr>
        <p:spPr>
          <a:xfrm flipH="1">
            <a:off x="4101495" y="5478284"/>
            <a:ext cx="1563148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15FC122-73D4-49D0-9124-6FD2A2751E7C}"/>
              </a:ext>
            </a:extLst>
          </p:cNvPr>
          <p:cNvCxnSpPr>
            <a:cxnSpLocks/>
            <a:stCxn id="6" idx="4"/>
            <a:endCxn id="8" idx="0"/>
          </p:cNvCxnSpPr>
          <p:nvPr/>
        </p:nvCxnSpPr>
        <p:spPr>
          <a:xfrm flipH="1">
            <a:off x="4883069" y="5478284"/>
            <a:ext cx="781574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5925587-E1B0-4888-BE90-9AC72AE87008}"/>
              </a:ext>
            </a:extLst>
          </p:cNvPr>
          <p:cNvCxnSpPr>
            <a:cxnSpLocks/>
            <a:stCxn id="6" idx="4"/>
            <a:endCxn id="9" idx="0"/>
          </p:cNvCxnSpPr>
          <p:nvPr/>
        </p:nvCxnSpPr>
        <p:spPr>
          <a:xfrm>
            <a:off x="5664643" y="5478284"/>
            <a:ext cx="0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82E5346C-2F63-41C0-9DD5-E783A4562930}"/>
              </a:ext>
            </a:extLst>
          </p:cNvPr>
          <p:cNvSpPr txBox="1">
            <a:spLocks/>
          </p:cNvSpPr>
          <p:nvPr/>
        </p:nvSpPr>
        <p:spPr>
          <a:xfrm>
            <a:off x="3819742" y="6614991"/>
            <a:ext cx="2117007" cy="42416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StarSymbol"/>
              <a:buNone/>
            </a:pPr>
            <a:r>
              <a:rPr lang="en-US" sz="2800" dirty="0">
                <a:solidFill>
                  <a:sysClr val="windowText" lastClr="000000"/>
                </a:solidFill>
                <a:latin typeface="Noto Sans CJK JP Light"/>
              </a:rPr>
              <a:t>[probabilities]</a:t>
            </a:r>
            <a:endParaRPr lang="en-US" sz="2800" b="1" dirty="0">
              <a:solidFill>
                <a:schemeClr val="accent6"/>
              </a:solidFill>
              <a:latin typeface="Noto Sans CJK JP Light"/>
            </a:endParaRPr>
          </a:p>
        </p:txBody>
      </p:sp>
      <p:sp>
        <p:nvSpPr>
          <p:cNvPr id="48" name="Text Placeholder 2">
            <a:extLst>
              <a:ext uri="{FF2B5EF4-FFF2-40B4-BE49-F238E27FC236}">
                <a16:creationId xmlns:a16="http://schemas.microsoft.com/office/drawing/2014/main" id="{DAD91F4B-FE47-4079-98D7-79D28AB83BCA}"/>
              </a:ext>
            </a:extLst>
          </p:cNvPr>
          <p:cNvSpPr txBox="1">
            <a:spLocks/>
          </p:cNvSpPr>
          <p:nvPr/>
        </p:nvSpPr>
        <p:spPr>
          <a:xfrm>
            <a:off x="2733627" y="3082984"/>
            <a:ext cx="4326662" cy="184916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StarSymbol"/>
              <a:buNone/>
            </a:pPr>
            <a:r>
              <a:rPr lang="en-US" sz="2800" b="1" dirty="0">
                <a:solidFill>
                  <a:schemeClr val="tx1"/>
                </a:solidFill>
                <a:latin typeface="Noto Sans CJK JP Light"/>
              </a:rPr>
              <a:t>Discrete action space</a:t>
            </a:r>
          </a:p>
          <a:p>
            <a:pPr algn="ctr">
              <a:buFont typeface="StarSymbol"/>
              <a:buNone/>
            </a:pPr>
            <a:r>
              <a:rPr lang="en-US" sz="2800" b="1" dirty="0">
                <a:solidFill>
                  <a:schemeClr val="accent6"/>
                </a:solidFill>
                <a:latin typeface="Noto Sans CJK JP Light"/>
              </a:rPr>
              <a:t>output layer = </a:t>
            </a:r>
            <a:r>
              <a:rPr lang="en-US" sz="2800" b="1" dirty="0" err="1">
                <a:solidFill>
                  <a:schemeClr val="accent6"/>
                </a:solidFill>
                <a:latin typeface="Noto Sans CJK JP Light"/>
              </a:rPr>
              <a:t>softmax</a:t>
            </a:r>
            <a:endParaRPr lang="en-US" sz="2800" b="1" dirty="0">
              <a:solidFill>
                <a:schemeClr val="accent6"/>
              </a:solidFill>
              <a:latin typeface="Noto Sans CJK JP Light"/>
            </a:endParaRP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1524DD06-7233-48FD-B3E6-F744773B358E}"/>
              </a:ext>
            </a:extLst>
          </p:cNvPr>
          <p:cNvCxnSpPr>
            <a:cxnSpLocks/>
            <a:stCxn id="7" idx="4"/>
            <a:endCxn id="47" idx="0"/>
          </p:cNvCxnSpPr>
          <p:nvPr/>
        </p:nvCxnSpPr>
        <p:spPr>
          <a:xfrm>
            <a:off x="4101495" y="6262655"/>
            <a:ext cx="776751" cy="352336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6A1A4EE0-0B45-43FE-9BB3-AC3298180FD9}"/>
              </a:ext>
            </a:extLst>
          </p:cNvPr>
          <p:cNvCxnSpPr>
            <a:cxnSpLocks/>
            <a:stCxn id="8" idx="4"/>
            <a:endCxn id="47" idx="0"/>
          </p:cNvCxnSpPr>
          <p:nvPr/>
        </p:nvCxnSpPr>
        <p:spPr>
          <a:xfrm flipH="1">
            <a:off x="4878246" y="6262655"/>
            <a:ext cx="4823" cy="352336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CB5BA77E-ECF8-4683-8503-7ADDA1C61820}"/>
              </a:ext>
            </a:extLst>
          </p:cNvPr>
          <p:cNvCxnSpPr>
            <a:cxnSpLocks/>
            <a:stCxn id="9" idx="4"/>
            <a:endCxn id="47" idx="0"/>
          </p:cNvCxnSpPr>
          <p:nvPr/>
        </p:nvCxnSpPr>
        <p:spPr>
          <a:xfrm flipH="1">
            <a:off x="4878246" y="6262655"/>
            <a:ext cx="786397" cy="352336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1234717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Parameterizing policies - continuous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769040"/>
            <a:ext cx="9071640" cy="1108384"/>
          </a:xfrm>
        </p:spPr>
        <p:txBody>
          <a:bodyPr/>
          <a:lstStyle/>
          <a:p>
            <a:pPr>
              <a:buNone/>
            </a:pPr>
            <a:r>
              <a:rPr lang="en-GB" sz="2800" dirty="0">
                <a:latin typeface="Noto Sans CJK JP Light"/>
              </a:rPr>
              <a:t>The type of policy you parameterize depends on the </a:t>
            </a:r>
            <a:r>
              <a:rPr lang="en-GB" sz="2800" b="1" dirty="0">
                <a:solidFill>
                  <a:schemeClr val="accent6"/>
                </a:solidFill>
                <a:latin typeface="Noto Sans CJK JP Light"/>
              </a:rPr>
              <a:t>action space</a:t>
            </a:r>
            <a:endParaRPr lang="en-GB" sz="2800" b="1" dirty="0">
              <a:solidFill>
                <a:schemeClr val="tx1"/>
              </a:solidFill>
              <a:latin typeface="Noto Sans CJK JP Light"/>
            </a:endParaRPr>
          </a:p>
          <a:p>
            <a:pPr>
              <a:buNone/>
            </a:pPr>
            <a:endParaRPr lang="en-GB" sz="2800" b="1" dirty="0">
              <a:solidFill>
                <a:schemeClr val="tx1"/>
              </a:solidFill>
              <a:latin typeface="Noto Sans CJK JP Light"/>
            </a:endParaRPr>
          </a:p>
          <a:p>
            <a:pPr>
              <a:buNone/>
            </a:pPr>
            <a:endParaRPr lang="en-GB" sz="2800" b="1" dirty="0">
              <a:solidFill>
                <a:schemeClr val="accent6"/>
              </a:solidFill>
              <a:latin typeface="Noto Sans CJK JP Light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65BB4CC-225D-43B9-AE3F-46F08B6C8963}"/>
              </a:ext>
            </a:extLst>
          </p:cNvPr>
          <p:cNvSpPr/>
          <p:nvPr/>
        </p:nvSpPr>
        <p:spPr>
          <a:xfrm>
            <a:off x="1645364" y="5084002"/>
            <a:ext cx="453006" cy="478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98FB44E-386B-4663-A72E-F78F5B72CBDE}"/>
              </a:ext>
            </a:extLst>
          </p:cNvPr>
          <p:cNvSpPr/>
          <p:nvPr/>
        </p:nvSpPr>
        <p:spPr>
          <a:xfrm>
            <a:off x="2426938" y="5084002"/>
            <a:ext cx="453006" cy="478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1616B7A-77D8-4E38-8847-637E99A1E9C6}"/>
              </a:ext>
            </a:extLst>
          </p:cNvPr>
          <p:cNvSpPr/>
          <p:nvPr/>
        </p:nvSpPr>
        <p:spPr>
          <a:xfrm>
            <a:off x="3208512" y="5084002"/>
            <a:ext cx="453006" cy="478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2DF81EA-CF3D-4262-8A05-ACD826066EDC}"/>
              </a:ext>
            </a:extLst>
          </p:cNvPr>
          <p:cNvSpPr/>
          <p:nvPr/>
        </p:nvSpPr>
        <p:spPr>
          <a:xfrm>
            <a:off x="1645364" y="5868373"/>
            <a:ext cx="453006" cy="478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95AEBF7-F125-4230-A67B-516D9B18EC4B}"/>
              </a:ext>
            </a:extLst>
          </p:cNvPr>
          <p:cNvSpPr/>
          <p:nvPr/>
        </p:nvSpPr>
        <p:spPr>
          <a:xfrm>
            <a:off x="2426938" y="5868373"/>
            <a:ext cx="453006" cy="478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C5CAE1F-75A8-4FE0-A0EB-E31D81BB8B90}"/>
              </a:ext>
            </a:extLst>
          </p:cNvPr>
          <p:cNvSpPr/>
          <p:nvPr/>
        </p:nvSpPr>
        <p:spPr>
          <a:xfrm>
            <a:off x="3208512" y="5868373"/>
            <a:ext cx="453006" cy="478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0029F134-8D29-4FE5-92E9-B06FC60302F1}"/>
              </a:ext>
            </a:extLst>
          </p:cNvPr>
          <p:cNvSpPr txBox="1">
            <a:spLocks/>
          </p:cNvSpPr>
          <p:nvPr/>
        </p:nvSpPr>
        <p:spPr>
          <a:xfrm>
            <a:off x="2163898" y="4344979"/>
            <a:ext cx="979086" cy="42416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StarSymbol"/>
              <a:buNone/>
            </a:pPr>
            <a:r>
              <a:rPr lang="en-US" sz="2800" dirty="0">
                <a:solidFill>
                  <a:sysClr val="windowText" lastClr="000000"/>
                </a:solidFill>
                <a:latin typeface="Noto Sans CJK JP Light"/>
              </a:rPr>
              <a:t>[state]</a:t>
            </a:r>
            <a:endParaRPr lang="en-US" sz="2800" b="1" dirty="0">
              <a:solidFill>
                <a:schemeClr val="accent6"/>
              </a:solidFill>
              <a:latin typeface="Noto Sans CJK JP Light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313972D-370D-4970-BBBD-D915D70E5746}"/>
              </a:ext>
            </a:extLst>
          </p:cNvPr>
          <p:cNvCxnSpPr>
            <a:endCxn id="4" idx="0"/>
          </p:cNvCxnSpPr>
          <p:nvPr/>
        </p:nvCxnSpPr>
        <p:spPr>
          <a:xfrm flipH="1">
            <a:off x="1871867" y="4777803"/>
            <a:ext cx="781574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47442A2-1B96-48CC-AE2C-C10D98AADC48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2653441" y="4777803"/>
            <a:ext cx="0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67E6E65-7DFF-4ED9-986D-7F08A1C6C1A1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2653441" y="4777803"/>
            <a:ext cx="781574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543EA43-61B4-449F-B32F-A4D06B6FA35B}"/>
              </a:ext>
            </a:extLst>
          </p:cNvPr>
          <p:cNvCxnSpPr>
            <a:cxnSpLocks/>
            <a:stCxn id="4" idx="4"/>
            <a:endCxn id="7" idx="0"/>
          </p:cNvCxnSpPr>
          <p:nvPr/>
        </p:nvCxnSpPr>
        <p:spPr>
          <a:xfrm>
            <a:off x="1871867" y="5562174"/>
            <a:ext cx="0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76404DE-738A-40E8-A86E-E7F0C1A5A8F0}"/>
              </a:ext>
            </a:extLst>
          </p:cNvPr>
          <p:cNvCxnSpPr>
            <a:cxnSpLocks/>
            <a:stCxn id="4" idx="4"/>
            <a:endCxn id="8" idx="0"/>
          </p:cNvCxnSpPr>
          <p:nvPr/>
        </p:nvCxnSpPr>
        <p:spPr>
          <a:xfrm>
            <a:off x="1871867" y="5562174"/>
            <a:ext cx="781574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FA8CEF5-92E3-49AF-B6B4-2B6E2671D4AE}"/>
              </a:ext>
            </a:extLst>
          </p:cNvPr>
          <p:cNvCxnSpPr>
            <a:cxnSpLocks/>
            <a:stCxn id="4" idx="4"/>
            <a:endCxn id="9" idx="0"/>
          </p:cNvCxnSpPr>
          <p:nvPr/>
        </p:nvCxnSpPr>
        <p:spPr>
          <a:xfrm>
            <a:off x="1871867" y="5562174"/>
            <a:ext cx="1563148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1399F9B-7D35-4E0E-9F3B-6D4D72E6A3ED}"/>
              </a:ext>
            </a:extLst>
          </p:cNvPr>
          <p:cNvCxnSpPr>
            <a:cxnSpLocks/>
            <a:stCxn id="5" idx="4"/>
            <a:endCxn id="8" idx="0"/>
          </p:cNvCxnSpPr>
          <p:nvPr/>
        </p:nvCxnSpPr>
        <p:spPr>
          <a:xfrm>
            <a:off x="2653441" y="5562174"/>
            <a:ext cx="0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2725DB2-F301-4DEC-942F-FE856D37AEC3}"/>
              </a:ext>
            </a:extLst>
          </p:cNvPr>
          <p:cNvCxnSpPr>
            <a:cxnSpLocks/>
            <a:stCxn id="5" idx="4"/>
            <a:endCxn id="7" idx="0"/>
          </p:cNvCxnSpPr>
          <p:nvPr/>
        </p:nvCxnSpPr>
        <p:spPr>
          <a:xfrm flipH="1">
            <a:off x="1871867" y="5562174"/>
            <a:ext cx="781574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BE9D336-8555-459E-A5E2-0C408AA0008B}"/>
              </a:ext>
            </a:extLst>
          </p:cNvPr>
          <p:cNvCxnSpPr>
            <a:cxnSpLocks/>
            <a:stCxn id="5" idx="4"/>
            <a:endCxn id="9" idx="0"/>
          </p:cNvCxnSpPr>
          <p:nvPr/>
        </p:nvCxnSpPr>
        <p:spPr>
          <a:xfrm>
            <a:off x="2653441" y="5562174"/>
            <a:ext cx="781574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2E25D33-F634-4B51-A22B-BA05479C88ED}"/>
              </a:ext>
            </a:extLst>
          </p:cNvPr>
          <p:cNvCxnSpPr>
            <a:cxnSpLocks/>
            <a:stCxn id="6" idx="4"/>
            <a:endCxn id="7" idx="0"/>
          </p:cNvCxnSpPr>
          <p:nvPr/>
        </p:nvCxnSpPr>
        <p:spPr>
          <a:xfrm flipH="1">
            <a:off x="1871867" y="5562174"/>
            <a:ext cx="1563148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15FC122-73D4-49D0-9124-6FD2A2751E7C}"/>
              </a:ext>
            </a:extLst>
          </p:cNvPr>
          <p:cNvCxnSpPr>
            <a:cxnSpLocks/>
            <a:stCxn id="6" idx="4"/>
            <a:endCxn id="8" idx="0"/>
          </p:cNvCxnSpPr>
          <p:nvPr/>
        </p:nvCxnSpPr>
        <p:spPr>
          <a:xfrm flipH="1">
            <a:off x="2653441" y="5562174"/>
            <a:ext cx="781574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5925587-E1B0-4888-BE90-9AC72AE87008}"/>
              </a:ext>
            </a:extLst>
          </p:cNvPr>
          <p:cNvCxnSpPr>
            <a:cxnSpLocks/>
            <a:stCxn id="6" idx="4"/>
            <a:endCxn id="9" idx="0"/>
          </p:cNvCxnSpPr>
          <p:nvPr/>
        </p:nvCxnSpPr>
        <p:spPr>
          <a:xfrm>
            <a:off x="3435015" y="5562174"/>
            <a:ext cx="0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82E5346C-2F63-41C0-9DD5-E783A4562930}"/>
              </a:ext>
            </a:extLst>
          </p:cNvPr>
          <p:cNvSpPr txBox="1">
            <a:spLocks/>
          </p:cNvSpPr>
          <p:nvPr/>
        </p:nvSpPr>
        <p:spPr>
          <a:xfrm>
            <a:off x="1590114" y="6698881"/>
            <a:ext cx="2117007" cy="42416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StarSymbol"/>
              <a:buNone/>
            </a:pPr>
            <a:r>
              <a:rPr lang="en-US" sz="2800" dirty="0">
                <a:solidFill>
                  <a:sysClr val="windowText" lastClr="000000"/>
                </a:solidFill>
                <a:latin typeface="Noto Sans CJK JP Light"/>
              </a:rPr>
              <a:t>[mean, </a:t>
            </a:r>
            <a:r>
              <a:rPr lang="en-US" sz="2800" dirty="0" err="1">
                <a:solidFill>
                  <a:sysClr val="windowText" lastClr="000000"/>
                </a:solidFill>
                <a:latin typeface="Noto Sans CJK JP Light"/>
              </a:rPr>
              <a:t>stdev</a:t>
            </a:r>
            <a:r>
              <a:rPr lang="en-US" sz="2800" dirty="0">
                <a:solidFill>
                  <a:sysClr val="windowText" lastClr="000000"/>
                </a:solidFill>
                <a:latin typeface="Noto Sans CJK JP Light"/>
              </a:rPr>
              <a:t>]</a:t>
            </a:r>
            <a:endParaRPr lang="en-US" sz="2800" b="1" dirty="0">
              <a:solidFill>
                <a:schemeClr val="accent6"/>
              </a:solidFill>
              <a:latin typeface="Noto Sans CJK JP Light"/>
            </a:endParaRPr>
          </a:p>
        </p:txBody>
      </p:sp>
      <p:sp>
        <p:nvSpPr>
          <p:cNvPr id="48" name="Text Placeholder 2">
            <a:extLst>
              <a:ext uri="{FF2B5EF4-FFF2-40B4-BE49-F238E27FC236}">
                <a16:creationId xmlns:a16="http://schemas.microsoft.com/office/drawing/2014/main" id="{DAD91F4B-FE47-4079-98D7-79D28AB83BCA}"/>
              </a:ext>
            </a:extLst>
          </p:cNvPr>
          <p:cNvSpPr txBox="1">
            <a:spLocks/>
          </p:cNvSpPr>
          <p:nvPr/>
        </p:nvSpPr>
        <p:spPr>
          <a:xfrm>
            <a:off x="503999" y="3166874"/>
            <a:ext cx="4326662" cy="184916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StarSymbol"/>
              <a:buNone/>
            </a:pPr>
            <a:r>
              <a:rPr lang="en-US" sz="2800" b="1" dirty="0">
                <a:solidFill>
                  <a:schemeClr val="tx1"/>
                </a:solidFill>
                <a:latin typeface="Noto Sans CJK JP Light"/>
              </a:rPr>
              <a:t>Continuous action space</a:t>
            </a:r>
          </a:p>
          <a:p>
            <a:pPr algn="ctr">
              <a:buFont typeface="StarSymbol"/>
              <a:buNone/>
            </a:pPr>
            <a:r>
              <a:rPr lang="en-US" sz="2800" b="1" dirty="0">
                <a:solidFill>
                  <a:schemeClr val="accent6"/>
                </a:solidFill>
                <a:latin typeface="Noto Sans CJK JP Light"/>
              </a:rPr>
              <a:t>output layer = mean &amp; </a:t>
            </a:r>
            <a:r>
              <a:rPr lang="en-US" sz="2800" b="1" dirty="0" err="1">
                <a:solidFill>
                  <a:schemeClr val="accent6"/>
                </a:solidFill>
                <a:latin typeface="Noto Sans CJK JP Light"/>
              </a:rPr>
              <a:t>stdev</a:t>
            </a:r>
            <a:endParaRPr lang="en-US" sz="2800" b="1" dirty="0">
              <a:solidFill>
                <a:schemeClr val="accent6"/>
              </a:solidFill>
              <a:latin typeface="Noto Sans CJK JP Light"/>
            </a:endParaRP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1524DD06-7233-48FD-B3E6-F744773B358E}"/>
              </a:ext>
            </a:extLst>
          </p:cNvPr>
          <p:cNvCxnSpPr>
            <a:cxnSpLocks/>
            <a:stCxn id="7" idx="4"/>
            <a:endCxn id="47" idx="0"/>
          </p:cNvCxnSpPr>
          <p:nvPr/>
        </p:nvCxnSpPr>
        <p:spPr>
          <a:xfrm>
            <a:off x="1871867" y="6346545"/>
            <a:ext cx="776751" cy="352336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6A1A4EE0-0B45-43FE-9BB3-AC3298180FD9}"/>
              </a:ext>
            </a:extLst>
          </p:cNvPr>
          <p:cNvCxnSpPr>
            <a:cxnSpLocks/>
            <a:stCxn id="8" idx="4"/>
            <a:endCxn id="47" idx="0"/>
          </p:cNvCxnSpPr>
          <p:nvPr/>
        </p:nvCxnSpPr>
        <p:spPr>
          <a:xfrm flipH="1">
            <a:off x="2648618" y="6346545"/>
            <a:ext cx="4823" cy="352336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CB5BA77E-ECF8-4683-8503-7ADDA1C61820}"/>
              </a:ext>
            </a:extLst>
          </p:cNvPr>
          <p:cNvCxnSpPr>
            <a:cxnSpLocks/>
            <a:stCxn id="9" idx="4"/>
            <a:endCxn id="47" idx="0"/>
          </p:cNvCxnSpPr>
          <p:nvPr/>
        </p:nvCxnSpPr>
        <p:spPr>
          <a:xfrm flipH="1">
            <a:off x="2648618" y="6346545"/>
            <a:ext cx="786397" cy="352336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Image result for gaussian distribution">
            <a:extLst>
              <a:ext uri="{FF2B5EF4-FFF2-40B4-BE49-F238E27FC236}">
                <a16:creationId xmlns:a16="http://schemas.microsoft.com/office/drawing/2014/main" id="{21FA240C-876F-47D3-A2DA-DE786A02CD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3091" y="4781457"/>
            <a:ext cx="2995504" cy="2129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Straight Connector 29">
            <a:extLst>
              <a:ext uri="{FF2B5EF4-FFF2-40B4-BE49-F238E27FC236}">
                <a16:creationId xmlns:a16="http://schemas.microsoft.com/office/drawing/2014/main" id="{57637DB1-B62C-42BE-B6E2-769120AA0360}"/>
              </a:ext>
            </a:extLst>
          </p:cNvPr>
          <p:cNvSpPr/>
          <p:nvPr/>
        </p:nvSpPr>
        <p:spPr>
          <a:xfrm flipV="1">
            <a:off x="3786721" y="5931017"/>
            <a:ext cx="1043940" cy="1040232"/>
          </a:xfrm>
          <a:prstGeom prst="line">
            <a:avLst/>
          </a:prstGeom>
          <a:noFill/>
          <a:ln w="63500" cap="sq">
            <a:solidFill>
              <a:srgbClr val="92D050"/>
            </a:solidFill>
            <a:prstDash val="solid"/>
            <a:bevel/>
            <a:headEnd w="sm" len="med"/>
            <a:tailEnd type="triangle" w="med" len="med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31" name="Straight Connector 30">
            <a:extLst>
              <a:ext uri="{FF2B5EF4-FFF2-40B4-BE49-F238E27FC236}">
                <a16:creationId xmlns:a16="http://schemas.microsoft.com/office/drawing/2014/main" id="{2690CD87-380E-4B74-B32D-A71BC9D345F6}"/>
              </a:ext>
            </a:extLst>
          </p:cNvPr>
          <p:cNvSpPr/>
          <p:nvPr/>
        </p:nvSpPr>
        <p:spPr>
          <a:xfrm>
            <a:off x="6841712" y="5931017"/>
            <a:ext cx="1018773" cy="5748"/>
          </a:xfrm>
          <a:prstGeom prst="line">
            <a:avLst/>
          </a:prstGeom>
          <a:noFill/>
          <a:ln w="63500" cap="sq">
            <a:solidFill>
              <a:srgbClr val="92D050"/>
            </a:solidFill>
            <a:prstDash val="solid"/>
            <a:bevel/>
            <a:headEnd w="sm" len="med"/>
            <a:tailEnd type="triangle" w="med" len="med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7EB4A32F-FCE6-436C-BD05-FB5C19FD9656}"/>
              </a:ext>
            </a:extLst>
          </p:cNvPr>
          <p:cNvSpPr txBox="1">
            <a:spLocks/>
          </p:cNvSpPr>
          <p:nvPr/>
        </p:nvSpPr>
        <p:spPr>
          <a:xfrm>
            <a:off x="7977930" y="5075881"/>
            <a:ext cx="1992082" cy="184916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StarSymbol"/>
              <a:buNone/>
            </a:pPr>
            <a:r>
              <a:rPr lang="en-US" sz="2800" dirty="0">
                <a:solidFill>
                  <a:schemeClr val="tx1"/>
                </a:solidFill>
                <a:latin typeface="Noto Sans CJK JP Light"/>
              </a:rPr>
              <a:t>Sample an action from the distribution</a:t>
            </a:r>
            <a:endParaRPr lang="en-US" sz="2800" dirty="0">
              <a:solidFill>
                <a:schemeClr val="accent6"/>
              </a:solidFill>
              <a:latin typeface="Noto Sans CJK JP Light"/>
            </a:endParaRPr>
          </a:p>
        </p:txBody>
      </p:sp>
    </p:spTree>
    <p:extLst>
      <p:ext uri="{BB962C8B-B14F-4D97-AF65-F5344CB8AC3E}">
        <p14:creationId xmlns:p14="http://schemas.microsoft.com/office/powerpoint/2010/main" val="26185707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6CF61-65E1-4BA3-B368-58BF4292701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Reinforcement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313F77F-E00D-4194-AB31-D5D69967025E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9" y="2015999"/>
                <a:ext cx="4536000" cy="5184000"/>
              </a:xfrm>
            </p:spPr>
            <p:txBody>
              <a:bodyPr/>
              <a:lstStyle/>
              <a:p>
                <a:pPr lvl="0" algn="ctr"/>
                <a:r>
                  <a:rPr lang="en-GB" dirty="0"/>
                  <a:t>Value functions</a:t>
                </a:r>
              </a:p>
              <a:p>
                <a:pPr lvl="0" algn="ctr"/>
                <a:r>
                  <a:rPr lang="en-GB" sz="2000" dirty="0"/>
                  <a:t>Parameterize a value function</a:t>
                </a:r>
              </a:p>
              <a:p>
                <a:pPr lvl="0" algn="ctr"/>
                <a14:m>
                  <m:oMath xmlns:m="http://schemas.openxmlformats.org/officeDocument/2006/math"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GB" sz="2000" i="1" baseline="-33000" dirty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2000" dirty="0"/>
              </a:p>
              <a:p>
                <a:pPr lvl="0" algn="ctr"/>
                <a14:m>
                  <m:oMath xmlns:m="http://schemas.openxmlformats.org/officeDocument/2006/math"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GB" sz="2000" i="1" baseline="-33000" dirty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2000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313F77F-E00D-4194-AB31-D5D69967025E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9" y="2015999"/>
                <a:ext cx="4536000" cy="5184000"/>
              </a:xfrm>
              <a:blipFill>
                <a:blip r:embed="rId3"/>
                <a:stretch>
                  <a:fillRect t="-247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BCF628F0-7D8F-4A32-92A4-1BEECA3398D8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40000" y="2015999"/>
                <a:ext cx="4536000" cy="5184000"/>
              </a:xfrm>
            </p:spPr>
            <p:txBody>
              <a:bodyPr/>
              <a:lstStyle/>
              <a:p>
                <a:pPr lvl="0" algn="ctr"/>
                <a:r>
                  <a:rPr lang="en-GB" dirty="0"/>
                  <a:t>Policy gradients</a:t>
                </a:r>
              </a:p>
              <a:p>
                <a:pPr lvl="0" algn="ctr"/>
                <a:r>
                  <a:rPr lang="en-GB" sz="2000" dirty="0"/>
                  <a:t>Parameterize a policy</a:t>
                </a:r>
              </a:p>
              <a:p>
                <a:pPr lvl="0" algn="ctr"/>
                <a14:m>
                  <m:oMath xmlns:m="http://schemas.openxmlformats.org/officeDocument/2006/math"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2000" dirty="0"/>
              </a:p>
            </p:txBody>
          </p:sp>
        </mc:Choice>
        <mc:Fallback xmlns="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BCF628F0-7D8F-4A32-92A4-1BEECA3398D8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40000" y="2015999"/>
                <a:ext cx="4536000" cy="5184000"/>
              </a:xfrm>
              <a:blipFill>
                <a:blip r:embed="rId4"/>
                <a:stretch>
                  <a:fillRect t="-247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A8BF3C05-7E84-4944-8998-8EBE99E6CA22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864000" y="5040000"/>
                <a:ext cx="8712000" cy="2160000"/>
              </a:xfrm>
            </p:spPr>
            <p:txBody>
              <a:bodyPr/>
              <a:lstStyle/>
              <a:p>
                <a:pPr lvl="0" algn="ctr"/>
                <a:r>
                  <a:rPr lang="en-GB" dirty="0"/>
                  <a:t>Actor-Critic</a:t>
                </a:r>
              </a:p>
              <a:p>
                <a:pPr lvl="0" algn="ctr"/>
                <a:r>
                  <a:rPr lang="en-GB" sz="2000" dirty="0"/>
                  <a:t>Parameterize both a value function &amp; policy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GB" sz="2000" i="1" dirty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GB" sz="2000" i="1" baseline="-33000" dirty="0">
                        <a:latin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n-GB" sz="2000" i="1" baseline="-33000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000" i="1" dirty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GB" sz="2000" i="1" dirty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GB" sz="2000" i="1" dirty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lang="en-GB" sz="200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GB" sz="2000" i="1" dirty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GB" sz="2000" i="1" baseline="-33000" dirty="0">
                        <a:latin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n-GB" sz="2000" i="1" baseline="-33000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000" i="1" dirty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GB" sz="2000" i="1" dirty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GB" sz="2000" i="1" dirty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GB" sz="2000" i="1" dirty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GB" sz="2000" i="1" dirty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lang="en-GB" sz="2000" dirty="0"/>
              </a:p>
              <a:p>
                <a:pPr algn="ctr"/>
                <a:r>
                  <a:rPr lang="en-GB" sz="2000" dirty="0"/>
                  <a:t> </a:t>
                </a:r>
                <a14:m>
                  <m:oMath xmlns:m="http://schemas.openxmlformats.org/officeDocument/2006/math">
                    <m:r>
                      <a:rPr lang="en-GB" sz="2000" i="1" dirty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2000" dirty="0"/>
              </a:p>
              <a:p>
                <a:pPr algn="ctr"/>
                <a:endParaRPr lang="en-GB" sz="2000" dirty="0"/>
              </a:p>
              <a:p>
                <a:pPr lvl="0" algn="ctr"/>
                <a:endParaRPr lang="en-GB" sz="2000" dirty="0"/>
              </a:p>
              <a:p>
                <a:pPr lvl="0" algn="ctr"/>
                <a:endParaRPr lang="en-GB" sz="2000" dirty="0"/>
              </a:p>
            </p:txBody>
          </p:sp>
        </mc:Choice>
        <mc:Fallback xmlns="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A8BF3C05-7E84-4944-8998-8EBE99E6CA22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864000" y="5040000"/>
                <a:ext cx="8712000" cy="2160000"/>
              </a:xfrm>
              <a:blipFill>
                <a:blip r:embed="rId5"/>
                <a:stretch>
                  <a:fillRect t="-5932" b="-1920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traight Connector 6">
            <a:extLst>
              <a:ext uri="{FF2B5EF4-FFF2-40B4-BE49-F238E27FC236}">
                <a16:creationId xmlns:a16="http://schemas.microsoft.com/office/drawing/2014/main" id="{5A58ED55-A0DB-4AD2-A81B-3D5AE8973093}"/>
              </a:ext>
            </a:extLst>
          </p:cNvPr>
          <p:cNvSpPr/>
          <p:nvPr/>
        </p:nvSpPr>
        <p:spPr>
          <a:xfrm>
            <a:off x="3576919" y="3725334"/>
            <a:ext cx="1028948" cy="1109133"/>
          </a:xfrm>
          <a:prstGeom prst="line">
            <a:avLst/>
          </a:prstGeom>
          <a:noFill/>
          <a:ln w="180000" cap="sq">
            <a:solidFill>
              <a:srgbClr val="92D050"/>
            </a:solidFill>
            <a:prstDash val="solid"/>
            <a:bevel/>
            <a:headEnd w="sm" len="med"/>
            <a:tailEnd type="triangle" w="med" len="med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0" name="Straight Connector 9">
            <a:extLst>
              <a:ext uri="{FF2B5EF4-FFF2-40B4-BE49-F238E27FC236}">
                <a16:creationId xmlns:a16="http://schemas.microsoft.com/office/drawing/2014/main" id="{CB6E2E3F-22A3-4E79-993E-5447140A486E}"/>
              </a:ext>
            </a:extLst>
          </p:cNvPr>
          <p:cNvSpPr/>
          <p:nvPr/>
        </p:nvSpPr>
        <p:spPr>
          <a:xfrm flipH="1">
            <a:off x="6248398" y="3725334"/>
            <a:ext cx="860613" cy="1109132"/>
          </a:xfrm>
          <a:prstGeom prst="line">
            <a:avLst/>
          </a:prstGeom>
          <a:noFill/>
          <a:ln w="180000" cap="sq">
            <a:solidFill>
              <a:srgbClr val="92D050"/>
            </a:solidFill>
            <a:prstDash val="solid"/>
            <a:bevel/>
            <a:headEnd w="sm" len="med"/>
            <a:tailEnd type="triangle" w="med" len="med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Noto Sans CJK JP Light"/>
                <a:ea typeface="Cambria Math" panose="02040503050406030204" pitchFamily="18" charset="0"/>
              </a:rPr>
              <a:t>Score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solidFill>
                <a:schemeClr val="bg1"/>
              </a:solidFill>
            </p:spPr>
            <p:txBody>
              <a:bodyPr/>
              <a:lstStyle/>
              <a:p>
                <a:pPr>
                  <a:buNone/>
                </a:pPr>
                <a:r>
                  <a:rPr lang="en-GB" dirty="0">
                    <a:latin typeface="Noto Sans CJK JP Light"/>
                  </a:rPr>
                  <a:t>Log-likelihood ratio trick -&gt; </a:t>
                </a:r>
                <a:r>
                  <a:rPr lang="en-GB" b="1" dirty="0">
                    <a:solidFill>
                      <a:schemeClr val="accent6"/>
                    </a:solidFill>
                    <a:latin typeface="Noto Sans CJK JP Light"/>
                  </a:rPr>
                  <a:t>score function</a:t>
                </a:r>
              </a:p>
              <a:p>
                <a:pPr>
                  <a:buNone/>
                </a:pPr>
                <a:endParaRPr lang="en-GB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r>
                          <a:rPr lang="en-GB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GB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GB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GB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GB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ctrlPr>
                          <a:rPr lang="en-GB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𝛻</m:t>
                            </m:r>
                          </m:e>
                          <m:sub>
                            <m:r>
                              <a:rPr lang="en-GB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func>
                          <m:funcPr>
                            <m:ctrlPr>
                              <a:rPr lang="en-GB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GB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GB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  <m:r>
                              <a:rPr lang="en-GB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d>
                              <m:dPr>
                                <m:begChr m:val=""/>
                                <m:endChr m:val="⌋"/>
                                <m:ctrlPr>
                                  <a:rPr lang="en-GB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  <m:r>
                          <a:rPr lang="en-GB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)]</m:t>
                    </m:r>
                  </m:oMath>
                </a14:m>
                <a:endParaRPr lang="en-GB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:endParaRPr lang="en-GB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:endParaRPr lang="en-GB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:endParaRPr lang="en-GB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buNone/>
                </a:pPr>
                <a:endParaRPr lang="en-GB" dirty="0">
                  <a:solidFill>
                    <a:schemeClr val="tx1"/>
                  </a:solidFill>
                  <a:latin typeface="Noto Sans CJK JP Light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blipFill>
                <a:blip r:embed="rId3"/>
                <a:stretch>
                  <a:fillRect l="-2755" t="-278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66978CFB-3A80-4C2C-B5E9-13F58173B524}"/>
                  </a:ext>
                </a:extLst>
              </p:cNvPr>
              <p:cNvSpPr/>
              <p:nvPr/>
            </p:nvSpPr>
            <p:spPr>
              <a:xfrm>
                <a:off x="342900" y="3961260"/>
                <a:ext cx="3400484" cy="106586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 sz="3200" b="0" i="0" dirty="0" smtClean="0">
                          <a:solidFill>
                            <a:schemeClr val="accent6"/>
                          </a:solidFill>
                          <a:latin typeface="Noto Sans CJK JP Light"/>
                        </a:rPr>
                        <m:t>gradient</m:t>
                      </m:r>
                      <m:r>
                        <m:rPr>
                          <m:nor/>
                        </m:rPr>
                        <a:rPr lang="en-GB" sz="3200" b="0" i="0" dirty="0" smtClean="0">
                          <a:solidFill>
                            <a:schemeClr val="accent6"/>
                          </a:solidFill>
                          <a:latin typeface="Noto Sans CJK JP Light"/>
                        </a:rPr>
                        <m:t> </m:t>
                      </m:r>
                      <m:r>
                        <m:rPr>
                          <m:nor/>
                        </m:rPr>
                        <a:rPr lang="en-GB" sz="3200" b="0" i="0" dirty="0" smtClean="0">
                          <a:solidFill>
                            <a:schemeClr val="accent6"/>
                          </a:solidFill>
                          <a:latin typeface="Noto Sans CJK JP Light"/>
                        </a:rPr>
                        <m:t>of</m:t>
                      </m:r>
                      <m:r>
                        <m:rPr>
                          <m:nor/>
                        </m:rPr>
                        <a:rPr lang="en-GB" sz="3200" b="0" i="0" dirty="0" smtClean="0">
                          <a:solidFill>
                            <a:schemeClr val="accent6"/>
                          </a:solidFill>
                          <a:latin typeface="Noto Sans CJK JP Light"/>
                        </a:rPr>
                        <m:t> </m:t>
                      </m:r>
                      <m:r>
                        <m:rPr>
                          <m:nor/>
                        </m:rPr>
                        <a:rPr lang="en-GB" sz="3200" b="0" i="0" dirty="0" smtClean="0">
                          <a:solidFill>
                            <a:schemeClr val="accent6"/>
                          </a:solidFill>
                          <a:latin typeface="Noto Sans CJK JP Light"/>
                        </a:rPr>
                        <m:t>the</m:t>
                      </m:r>
                      <m:r>
                        <m:rPr>
                          <m:nor/>
                        </m:rPr>
                        <a:rPr lang="en-GB" sz="3200" b="0" i="0" dirty="0" smtClean="0">
                          <a:solidFill>
                            <a:schemeClr val="accent6"/>
                          </a:solidFill>
                          <a:latin typeface="Noto Sans CJK JP Light"/>
                        </a:rPr>
                        <m:t> </m:t>
                      </m:r>
                      <m:r>
                        <m:rPr>
                          <m:nor/>
                        </m:rPr>
                        <a:rPr lang="en-GB" sz="3200" b="0" i="0" dirty="0" smtClean="0">
                          <a:solidFill>
                            <a:schemeClr val="accent6"/>
                          </a:solidFill>
                          <a:latin typeface="Noto Sans CJK JP Light"/>
                        </a:rPr>
                        <m:t>expectation</m:t>
                      </m:r>
                      <m:r>
                        <m:rPr>
                          <m:nor/>
                        </m:rPr>
                        <a:rPr lang="en-GB" sz="3200" b="0" i="0" dirty="0" smtClean="0">
                          <a:solidFill>
                            <a:schemeClr val="accent6"/>
                          </a:solidFill>
                          <a:latin typeface="Noto Sans CJK JP Light"/>
                        </a:rPr>
                        <m:t> </m:t>
                      </m:r>
                      <m:r>
                        <m:rPr>
                          <m:nor/>
                        </m:rPr>
                        <a:rPr lang="en-GB" sz="3200" b="0" i="0" dirty="0" smtClean="0">
                          <a:solidFill>
                            <a:schemeClr val="accent6"/>
                          </a:solidFill>
                          <a:latin typeface="Noto Sans CJK JP Light"/>
                        </a:rPr>
                        <m:t>of</m:t>
                      </m:r>
                      <m:r>
                        <m:rPr>
                          <m:nor/>
                        </m:rPr>
                        <a:rPr lang="en-GB" sz="3200" b="0" i="0" dirty="0" smtClean="0">
                          <a:solidFill>
                            <a:schemeClr val="accent6"/>
                          </a:solidFill>
                          <a:latin typeface="Noto Sans CJK JP Light"/>
                        </a:rPr>
                        <m:t> </m:t>
                      </m:r>
                      <m:r>
                        <m:rPr>
                          <m:nor/>
                        </m:rPr>
                        <a:rPr lang="en-GB" sz="3200" b="0" i="0" dirty="0" smtClean="0">
                          <a:solidFill>
                            <a:schemeClr val="accent6"/>
                          </a:solidFill>
                          <a:latin typeface="Noto Sans CJK JP Light"/>
                        </a:rPr>
                        <m:t>f</m:t>
                      </m:r>
                      <m:r>
                        <m:rPr>
                          <m:nor/>
                        </m:rPr>
                        <a:rPr lang="en-GB" sz="3200" b="0" i="0" dirty="0" smtClean="0">
                          <a:solidFill>
                            <a:schemeClr val="accent6"/>
                          </a:solidFill>
                          <a:latin typeface="Noto Sans CJK JP Light"/>
                        </a:rPr>
                        <m:t>(</m:t>
                      </m:r>
                      <m:r>
                        <m:rPr>
                          <m:nor/>
                        </m:rPr>
                        <a:rPr lang="en-GB" sz="3200" b="0" i="0" dirty="0" smtClean="0">
                          <a:solidFill>
                            <a:schemeClr val="accent6"/>
                          </a:solidFill>
                          <a:latin typeface="Noto Sans CJK JP Light"/>
                        </a:rPr>
                        <m:t>x</m:t>
                      </m:r>
                      <m:r>
                        <m:rPr>
                          <m:nor/>
                        </m:rPr>
                        <a:rPr lang="en-GB" sz="3200" b="0" i="0" dirty="0" smtClean="0">
                          <a:solidFill>
                            <a:schemeClr val="accent6"/>
                          </a:solidFill>
                          <a:latin typeface="Noto Sans CJK JP Light"/>
                        </a:rPr>
                        <m:t>)</m:t>
                      </m:r>
                    </m:oMath>
                  </m:oMathPara>
                </a14:m>
                <a:endParaRPr lang="en-GB" sz="3200" dirty="0">
                  <a:solidFill>
                    <a:schemeClr val="accent6"/>
                  </a:solidFill>
                  <a:latin typeface="Noto Sans CJK JP Light"/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66978CFB-3A80-4C2C-B5E9-13F58173B5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900" y="3961260"/>
                <a:ext cx="3400484" cy="106586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9DD4D1D-15DB-47EF-9673-A9DBCFC826D3}"/>
                  </a:ext>
                </a:extLst>
              </p:cNvPr>
              <p:cNvSpPr/>
              <p:nvPr/>
            </p:nvSpPr>
            <p:spPr>
              <a:xfrm>
                <a:off x="4699907" y="3961259"/>
                <a:ext cx="3400484" cy="253184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 sz="3200" b="0" i="0" dirty="0" smtClean="0">
                          <a:solidFill>
                            <a:schemeClr val="accent6"/>
                          </a:solidFill>
                          <a:latin typeface="Noto Sans CJK JP Light"/>
                        </a:rPr>
                        <m:t>expectation</m:t>
                      </m:r>
                      <m:r>
                        <m:rPr>
                          <m:nor/>
                        </m:rPr>
                        <a:rPr lang="en-GB" sz="3200" b="0" i="0" dirty="0" smtClean="0">
                          <a:solidFill>
                            <a:schemeClr val="accent6"/>
                          </a:solidFill>
                          <a:latin typeface="Noto Sans CJK JP Light"/>
                        </a:rPr>
                        <m:t> </m:t>
                      </m:r>
                      <m:r>
                        <m:rPr>
                          <m:nor/>
                        </m:rPr>
                        <a:rPr lang="en-GB" sz="3200" b="0" i="0" dirty="0" smtClean="0">
                          <a:solidFill>
                            <a:schemeClr val="accent6"/>
                          </a:solidFill>
                          <a:latin typeface="Noto Sans CJK JP Light"/>
                        </a:rPr>
                        <m:t>of</m:t>
                      </m:r>
                      <m:r>
                        <m:rPr>
                          <m:nor/>
                        </m:rPr>
                        <a:rPr lang="en-GB" sz="3200" b="0" i="0" dirty="0" smtClean="0">
                          <a:solidFill>
                            <a:schemeClr val="accent6"/>
                          </a:solidFill>
                          <a:latin typeface="Noto Sans CJK JP Light"/>
                        </a:rPr>
                        <m:t> </m:t>
                      </m:r>
                      <m:r>
                        <m:rPr>
                          <m:nor/>
                        </m:rPr>
                        <a:rPr lang="en-GB" sz="3200" b="0" i="0" dirty="0" smtClean="0">
                          <a:solidFill>
                            <a:schemeClr val="accent6"/>
                          </a:solidFill>
                          <a:latin typeface="Noto Sans CJK JP Light"/>
                        </a:rPr>
                        <m:t>the</m:t>
                      </m:r>
                      <m:r>
                        <m:rPr>
                          <m:nor/>
                        </m:rPr>
                        <a:rPr lang="en-GB" sz="3200" b="0" i="0" dirty="0" smtClean="0">
                          <a:solidFill>
                            <a:schemeClr val="accent6"/>
                          </a:solidFill>
                          <a:latin typeface="Noto Sans CJK JP Light"/>
                        </a:rPr>
                        <m:t> </m:t>
                      </m:r>
                      <m:r>
                        <m:rPr>
                          <m:nor/>
                        </m:rPr>
                        <a:rPr lang="en-GB" sz="3200" b="0" i="0" dirty="0" smtClean="0">
                          <a:solidFill>
                            <a:schemeClr val="accent6"/>
                          </a:solidFill>
                          <a:latin typeface="Noto Sans CJK JP Light"/>
                        </a:rPr>
                        <m:t>gradient</m:t>
                      </m:r>
                      <m:r>
                        <m:rPr>
                          <m:nor/>
                        </m:rPr>
                        <a:rPr lang="en-GB" sz="3200" b="0" i="0" dirty="0" smtClean="0">
                          <a:solidFill>
                            <a:schemeClr val="accent6"/>
                          </a:solidFill>
                          <a:latin typeface="Noto Sans CJK JP Light"/>
                        </a:rPr>
                        <m:t> </m:t>
                      </m:r>
                      <m:r>
                        <m:rPr>
                          <m:nor/>
                        </m:rPr>
                        <a:rPr lang="en-GB" sz="3200" b="0" i="0" dirty="0" smtClean="0">
                          <a:solidFill>
                            <a:schemeClr val="accent6"/>
                          </a:solidFill>
                          <a:latin typeface="Noto Sans CJK JP Light"/>
                        </a:rPr>
                        <m:t>of</m:t>
                      </m:r>
                      <m:r>
                        <m:rPr>
                          <m:nor/>
                        </m:rPr>
                        <a:rPr lang="en-GB" sz="3200" b="0" i="0" dirty="0" smtClean="0">
                          <a:solidFill>
                            <a:schemeClr val="accent6"/>
                          </a:solidFill>
                          <a:latin typeface="Noto Sans CJK JP Light"/>
                        </a:rPr>
                        <m:t> </m:t>
                      </m:r>
                      <m:r>
                        <m:rPr>
                          <m:nor/>
                        </m:rPr>
                        <a:rPr lang="en-GB" sz="3200" b="0" i="0" dirty="0" smtClean="0">
                          <a:solidFill>
                            <a:schemeClr val="accent6"/>
                          </a:solidFill>
                          <a:latin typeface="Noto Sans CJK JP Light"/>
                        </a:rPr>
                        <m:t>the</m:t>
                      </m:r>
                      <m:r>
                        <m:rPr>
                          <m:nor/>
                        </m:rPr>
                        <a:rPr lang="en-GB" sz="3200" b="0" i="0" dirty="0" smtClean="0">
                          <a:solidFill>
                            <a:schemeClr val="accent6"/>
                          </a:solidFill>
                          <a:latin typeface="Noto Sans CJK JP Light"/>
                        </a:rPr>
                        <m:t> </m:t>
                      </m:r>
                      <m:r>
                        <m:rPr>
                          <m:nor/>
                        </m:rPr>
                        <a:rPr lang="en-GB" sz="3200" b="0" i="0" dirty="0" smtClean="0">
                          <a:solidFill>
                            <a:schemeClr val="accent6"/>
                          </a:solidFill>
                          <a:latin typeface="Noto Sans CJK JP Light"/>
                        </a:rPr>
                        <m:t>log</m:t>
                      </m:r>
                      <m:r>
                        <m:rPr>
                          <m:nor/>
                        </m:rPr>
                        <a:rPr lang="en-GB" sz="3200" b="0" i="0" dirty="0" smtClean="0">
                          <a:solidFill>
                            <a:schemeClr val="accent6"/>
                          </a:solidFill>
                          <a:latin typeface="Noto Sans CJK JP Light"/>
                        </a:rPr>
                        <m:t> </m:t>
                      </m:r>
                      <m:r>
                        <m:rPr>
                          <m:nor/>
                        </m:rPr>
                        <a:rPr lang="en-GB" sz="3200" b="0" i="0" dirty="0" smtClean="0">
                          <a:solidFill>
                            <a:schemeClr val="accent6"/>
                          </a:solidFill>
                          <a:latin typeface="Noto Sans CJK JP Light"/>
                        </a:rPr>
                        <m:t>probability</m:t>
                      </m:r>
                      <m:r>
                        <m:rPr>
                          <m:nor/>
                        </m:rPr>
                        <a:rPr lang="en-GB" sz="3200" b="0" i="0" dirty="0" smtClean="0">
                          <a:solidFill>
                            <a:schemeClr val="accent6"/>
                          </a:solidFill>
                          <a:latin typeface="Noto Sans CJK JP Light"/>
                        </a:rPr>
                        <m:t> </m:t>
                      </m:r>
                      <m:r>
                        <m:rPr>
                          <m:nor/>
                        </m:rPr>
                        <a:rPr lang="en-GB" sz="3200" b="0" i="0" dirty="0" smtClean="0">
                          <a:solidFill>
                            <a:schemeClr val="accent6"/>
                          </a:solidFill>
                          <a:latin typeface="Noto Sans CJK JP Light"/>
                        </a:rPr>
                        <m:t>of</m:t>
                      </m:r>
                      <m:r>
                        <m:rPr>
                          <m:nor/>
                        </m:rPr>
                        <a:rPr lang="en-GB" sz="3200" b="0" i="0" dirty="0" smtClean="0">
                          <a:solidFill>
                            <a:schemeClr val="accent6"/>
                          </a:solidFill>
                          <a:latin typeface="Noto Sans CJK JP Light"/>
                        </a:rPr>
                        <m:t> </m:t>
                      </m:r>
                      <m:r>
                        <m:rPr>
                          <m:nor/>
                        </m:rPr>
                        <a:rPr lang="en-GB" sz="3200" b="0" i="0" dirty="0" smtClean="0">
                          <a:solidFill>
                            <a:schemeClr val="accent6"/>
                          </a:solidFill>
                          <a:latin typeface="Noto Sans CJK JP Light"/>
                        </a:rPr>
                        <m:t>x</m:t>
                      </m:r>
                    </m:oMath>
                  </m:oMathPara>
                </a14:m>
                <a:endParaRPr lang="en-GB" sz="3200" dirty="0">
                  <a:solidFill>
                    <a:schemeClr val="accent6"/>
                  </a:solidFill>
                  <a:latin typeface="Noto Sans CJK JP Light"/>
                </a:endParaRPr>
              </a:p>
              <a:p>
                <a:pPr algn="ctr"/>
                <a:r>
                  <a:rPr lang="en-GB" sz="3200" dirty="0">
                    <a:solidFill>
                      <a:schemeClr val="accent6"/>
                    </a:solidFill>
                    <a:latin typeface="Noto Sans CJK JP Light"/>
                  </a:rPr>
                  <a:t>*</a:t>
                </a:r>
              </a:p>
              <a:p>
                <a:pPr algn="ctr"/>
                <a:r>
                  <a:rPr lang="en-GB" sz="3200" dirty="0">
                    <a:solidFill>
                      <a:schemeClr val="accent6"/>
                    </a:solidFill>
                    <a:latin typeface="Noto Sans CJK JP Light"/>
                  </a:rPr>
                  <a:t>f(x)</a:t>
                </a: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9DD4D1D-15DB-47EF-9673-A9DBCFC826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9907" y="3961259"/>
                <a:ext cx="3400484" cy="2531847"/>
              </a:xfrm>
              <a:prstGeom prst="rect">
                <a:avLst/>
              </a:prstGeom>
              <a:blipFill>
                <a:blip r:embed="rId5"/>
                <a:stretch>
                  <a:fillRect b="-722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01736024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Noto Sans CJK JP Light"/>
                <a:ea typeface="Cambria Math" panose="02040503050406030204" pitchFamily="18" charset="0"/>
              </a:rPr>
              <a:t>Training a policy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solidFill>
                <a:schemeClr val="bg1"/>
              </a:solidFill>
            </p:spPr>
            <p:txBody>
              <a:bodyPr/>
              <a:lstStyle/>
              <a:p>
                <a:pPr>
                  <a:buNone/>
                </a:pPr>
                <a:r>
                  <a:rPr lang="en-GB" dirty="0">
                    <a:latin typeface="Noto Sans CJK JP Light"/>
                  </a:rPr>
                  <a:t>Gradient descent on expected return of the policy</a:t>
                </a:r>
              </a:p>
              <a:p>
                <a:pPr>
                  <a:buNone/>
                </a:pPr>
                <a:endParaRPr lang="en-GB" dirty="0">
                  <a:latin typeface="Noto Sans CJK JP Light"/>
                </a:endParaRPr>
              </a:p>
              <a:p>
                <a:pPr>
                  <a:buNone/>
                </a:pPr>
                <a:r>
                  <a:rPr lang="en-GB" dirty="0">
                    <a:latin typeface="Noto Sans CJK JP Light"/>
                  </a:rPr>
                  <a:t>Log-likelihood ratio trick -&gt; </a:t>
                </a:r>
                <a:r>
                  <a:rPr lang="en-GB" b="1" dirty="0">
                    <a:solidFill>
                      <a:schemeClr val="accent6"/>
                    </a:solidFill>
                    <a:latin typeface="Noto Sans CJK JP Light"/>
                  </a:rPr>
                  <a:t>score function</a:t>
                </a:r>
              </a:p>
              <a:p>
                <a:pPr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r>
                          <a:rPr lang="en-GB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GB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GB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GB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lang="en-GB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GB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ctrlPr>
                          <a:rPr lang="en-GB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𝛻</m:t>
                            </m:r>
                          </m:e>
                          <m:sub>
                            <m:r>
                              <a:rPr lang="en-GB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func>
                          <m:funcPr>
                            <m:ctrlPr>
                              <a:rPr lang="en-GB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GB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GB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  <m:r>
                              <a:rPr lang="en-GB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d>
                              <m:dPr>
                                <m:begChr m:val=""/>
                                <m:endChr m:val="⌋"/>
                                <m:ctrlPr>
                                  <a:rPr lang="en-GB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  <m:r>
                          <a:rPr lang="en-GB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GB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GB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GB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)]</m:t>
                    </m:r>
                  </m:oMath>
                </a14:m>
                <a:endParaRPr lang="en-GB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:endParaRPr lang="en-GB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func>
                        <m:func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en-GB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n-GB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sSub>
                            <m:sSubPr>
                              <m:ctrlP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en-GB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Noto Sans CJK JP Light"/>
                    <a:ea typeface="Cambria Math" panose="02040503050406030204" pitchFamily="18" charset="0"/>
                  </a:rPr>
                  <a:t>Log(probability of action) * return</a:t>
                </a:r>
              </a:p>
              <a:p>
                <a:pPr>
                  <a:buNone/>
                </a:pPr>
                <a:endParaRPr lang="en-GB" dirty="0">
                  <a:solidFill>
                    <a:schemeClr val="tx1"/>
                  </a:solidFill>
                  <a:latin typeface="Noto Sans CJK JP Light"/>
                </a:endParaRPr>
              </a:p>
              <a:p>
                <a:pPr>
                  <a:buNone/>
                </a:pPr>
                <a:endParaRPr lang="en-GB" dirty="0">
                  <a:solidFill>
                    <a:schemeClr val="tx1"/>
                  </a:solidFill>
                  <a:latin typeface="Noto Sans CJK JP Light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blipFill>
                <a:blip r:embed="rId3"/>
                <a:stretch>
                  <a:fillRect l="-2755" t="-2782" b="-389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37167900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Noto Sans CJK JP Light"/>
                <a:ea typeface="Cambria Math" panose="02040503050406030204" pitchFamily="18" charset="0"/>
              </a:rPr>
              <a:t>Policy gradient intuition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solidFill>
                <a:schemeClr val="bg1"/>
              </a:solidFill>
            </p:spPr>
            <p:txBody>
              <a:bodyPr/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func>
                        <m:func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sSub>
                            <m:sSub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en-GB" dirty="0">
                  <a:solidFill>
                    <a:schemeClr val="tx1"/>
                  </a:solidFill>
                  <a:latin typeface="Noto Sans CJK JP Light"/>
                </a:endParaRPr>
              </a:p>
              <a:p>
                <a:pPr>
                  <a:buNone/>
                </a:pPr>
                <a:endParaRPr lang="en-GB" dirty="0">
                  <a:solidFill>
                    <a:schemeClr val="tx1"/>
                  </a:solidFill>
                  <a:latin typeface="Noto Sans CJK JP Light"/>
                </a:endParaRPr>
              </a:p>
              <a:p>
                <a:pPr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Noto Sans CJK JP Light"/>
                  </a:rPr>
                  <a:t>How probable was the action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GB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GB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d>
                          <m:dPr>
                            <m:ctrlPr>
                              <a:rPr lang="en-GB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"/>
                                <m:endChr m:val="|"/>
                                <m:ctrlPr>
                                  <a:rPr lang="en-GB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GB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GB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  <m:sSub>
                              <m:sSubPr>
                                <m:ctrlPr>
                                  <a:rPr lang="en-GB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GB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GB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;</m:t>
                            </m:r>
                            <m:r>
                              <a:rPr lang="en-GB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e>
                    </m:func>
                  </m:oMath>
                </a14:m>
                <a:endParaRPr lang="en-GB" dirty="0">
                  <a:solidFill>
                    <a:schemeClr val="tx1"/>
                  </a:solidFill>
                  <a:latin typeface="Noto Sans CJK JP Light"/>
                </a:endParaRPr>
              </a:p>
              <a:p>
                <a:pPr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Noto Sans CJK JP Light"/>
                  </a:rPr>
                  <a:t>How good was that action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GB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GB" dirty="0">
                  <a:solidFill>
                    <a:schemeClr val="tx1"/>
                  </a:solidFill>
                  <a:latin typeface="Noto Sans CJK JP Light"/>
                </a:endParaRPr>
              </a:p>
              <a:p>
                <a:pPr>
                  <a:buNone/>
                </a:pPr>
                <a:endParaRPr lang="en-GB" dirty="0">
                  <a:solidFill>
                    <a:schemeClr val="tx1"/>
                  </a:solidFill>
                  <a:latin typeface="Noto Sans CJK JP Light"/>
                </a:endParaRPr>
              </a:p>
              <a:p>
                <a:pPr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Noto Sans CJK JP Light"/>
                  </a:rPr>
                  <a:t>Increase the probability for good paths</a:t>
                </a:r>
              </a:p>
              <a:p>
                <a:pPr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Noto Sans CJK JP Light"/>
                  </a:rPr>
                  <a:t>Decrease the probability of bad actions</a:t>
                </a:r>
              </a:p>
              <a:p>
                <a:pPr>
                  <a:buNone/>
                </a:pPr>
                <a:endParaRPr lang="en-GB" dirty="0">
                  <a:solidFill>
                    <a:schemeClr val="tx1"/>
                  </a:solidFill>
                  <a:latin typeface="Noto Sans CJK JP Light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blipFill>
                <a:blip r:embed="rId3"/>
                <a:stretch>
                  <a:fillRect l="-2755" b="-792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50482510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Noto Sans CJK JP Light"/>
                <a:ea typeface="Cambria Math" panose="02040503050406030204" pitchFamily="18" charset="0"/>
              </a:rPr>
              <a:t>Policy Gradient Theorem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6FBB88-451B-4147-A630-862158B25C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617516"/>
            <a:ext cx="10080625" cy="432464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AFA0AFE5-2D56-418B-A8A6-70992C6668E0}"/>
                  </a:ext>
                </a:extLst>
              </p:cNvPr>
              <p:cNvSpPr/>
              <p:nvPr/>
            </p:nvSpPr>
            <p:spPr>
              <a:xfrm>
                <a:off x="773793" y="6306008"/>
                <a:ext cx="8704943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32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sSub>
                            <m:sSubPr>
                              <m:ctrlPr>
                                <a:rPr lang="en-GB" sz="3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GB" sz="3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</m:sup>
                      </m:sSup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𝑛𝑜𝑡</m:t>
                      </m:r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GB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 !</m:t>
                      </m:r>
                    </m:oMath>
                  </m:oMathPara>
                </a14:m>
                <a:endParaRPr lang="en-GB" sz="3200" dirty="0">
                  <a:latin typeface="Noto Sans CJK JP Light"/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AFA0AFE5-2D56-418B-A8A6-70992C6668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793" y="6306008"/>
                <a:ext cx="8704943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85089957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Noto Sans CJK JP Light"/>
                <a:ea typeface="Cambria Math" panose="02040503050406030204" pitchFamily="18" charset="0"/>
              </a:rPr>
              <a:t>Improving a policy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solidFill>
                <a:schemeClr val="bg1"/>
              </a:solidFill>
            </p:spPr>
            <p:txBody>
              <a:bodyPr/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func>
                        <m:func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sSub>
                            <m:sSub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en-GB" dirty="0">
                  <a:solidFill>
                    <a:schemeClr val="tx1"/>
                  </a:solidFill>
                  <a:latin typeface="Noto Sans CJK JP Light"/>
                </a:endParaRPr>
              </a:p>
              <a:p>
                <a:pPr>
                  <a:buNone/>
                </a:pPr>
                <a:endParaRPr lang="en-GB" dirty="0">
                  <a:solidFill>
                    <a:schemeClr val="tx1"/>
                  </a:solidFill>
                  <a:latin typeface="Noto Sans CJK JP Light"/>
                </a:endParaRPr>
              </a:p>
              <a:p>
                <a:pPr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Noto Sans CJK JP Light"/>
                  </a:rPr>
                  <a:t>Score function constrains policy gradients to </a:t>
                </a:r>
                <a:r>
                  <a:rPr lang="en-GB" b="1" dirty="0">
                    <a:solidFill>
                      <a:schemeClr val="accent6"/>
                    </a:solidFill>
                    <a:latin typeface="Noto Sans CJK JP Light"/>
                  </a:rPr>
                  <a:t>on-policy learning only</a:t>
                </a:r>
              </a:p>
              <a:p>
                <a:pPr>
                  <a:buNone/>
                </a:pPr>
                <a:r>
                  <a:rPr lang="en-GB" sz="2800" dirty="0">
                    <a:solidFill>
                      <a:schemeClr val="tx1"/>
                    </a:solidFill>
                    <a:latin typeface="Noto Sans CJK JP Light"/>
                  </a:rPr>
                  <a:t> need to calculate the log probability of an action for our policy</a:t>
                </a:r>
              </a:p>
              <a:p>
                <a:pPr>
                  <a:buNone/>
                </a:pPr>
                <a:endParaRPr lang="en-GB" sz="2800" dirty="0">
                  <a:solidFill>
                    <a:schemeClr val="tx1"/>
                  </a:solidFill>
                  <a:latin typeface="Noto Sans CJK JP Light"/>
                </a:endParaRPr>
              </a:p>
              <a:p>
                <a:pPr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Noto Sans CJK JP Light"/>
                  </a:rPr>
                  <a:t>Score function allows us to take expectations</a:t>
                </a:r>
              </a:p>
              <a:p>
                <a:pPr>
                  <a:buNone/>
                </a:pPr>
                <a:r>
                  <a:rPr lang="en-GB" sz="2800" dirty="0">
                    <a:solidFill>
                      <a:schemeClr val="tx1"/>
                    </a:solidFill>
                    <a:latin typeface="Noto Sans CJK JP Light"/>
                  </a:rPr>
                  <a:t> because we can sample from our policy</a:t>
                </a:r>
              </a:p>
              <a:p>
                <a:pPr>
                  <a:buNone/>
                </a:pPr>
                <a:endParaRPr lang="en-GB" dirty="0">
                  <a:solidFill>
                    <a:schemeClr val="accent6"/>
                  </a:solidFill>
                  <a:latin typeface="Noto Sans CJK JP Light"/>
                </a:endParaRPr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blipFill>
                <a:blip r:embed="rId3"/>
                <a:stretch>
                  <a:fillRect l="-2755" r="-2218" b="-1432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28572067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Noto Sans CJK JP Light"/>
                <a:ea typeface="Cambria Math" panose="02040503050406030204" pitchFamily="18" charset="0"/>
              </a:rPr>
              <a:t>Approximating return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solidFill>
                <a:schemeClr val="bg1"/>
              </a:solidFill>
            </p:spPr>
            <p:txBody>
              <a:bodyPr/>
              <a:lstStyle/>
              <a:p>
                <a:pPr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Noto Sans CJK JP Light"/>
                  </a:rPr>
                  <a:t>We can use different methods to approximate the quality of an action</a:t>
                </a:r>
              </a:p>
              <a:p>
                <a:pPr>
                  <a:buNone/>
                </a:pPr>
                <a:endParaRPr lang="en-GB" dirty="0">
                  <a:solidFill>
                    <a:schemeClr val="tx1"/>
                  </a:solidFill>
                  <a:latin typeface="Noto Sans CJK JP Light"/>
                </a:endParaRPr>
              </a:p>
              <a:p>
                <a:pPr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Noto Sans CJK JP Light"/>
                  </a:rPr>
                  <a:t>Monte Carlo REINFORCE = use actual returns</a:t>
                </a: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func>
                        <m:func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sSub>
                            <m:sSubPr>
                              <m:ctrlP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𝑮</m:t>
                              </m:r>
                            </m:e>
                            <m:sub>
                              <m: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en-GB" dirty="0">
                  <a:solidFill>
                    <a:schemeClr val="tx1"/>
                  </a:solidFill>
                  <a:latin typeface="Noto Sans CJK JP Light"/>
                </a:endParaRPr>
              </a:p>
              <a:p>
                <a:pPr>
                  <a:buNone/>
                </a:pPr>
                <a:endParaRPr lang="en-GB" dirty="0">
                  <a:solidFill>
                    <a:schemeClr val="tx1"/>
                  </a:solidFill>
                  <a:latin typeface="Noto Sans CJK JP Light"/>
                </a:endParaRPr>
              </a:p>
              <a:p>
                <a:pPr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Noto Sans CJK JP Light"/>
                  </a:rPr>
                  <a:t>REINFORCE with a baseline</a:t>
                </a: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func>
                        <m:func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sSub>
                            <m:sSubPr>
                              <m:ctrlP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𝑮</m:t>
                              </m:r>
                            </m:e>
                            <m:sub>
                              <m: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</m:e>
                      </m:func>
                      <m:r>
                        <a:rPr lang="en-GB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GB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𝑩</m:t>
                      </m:r>
                      <m:r>
                        <a:rPr lang="en-GB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GB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GB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GB" dirty="0">
                  <a:solidFill>
                    <a:schemeClr val="tx1"/>
                  </a:solidFill>
                  <a:latin typeface="Noto Sans CJK JP Light"/>
                </a:endParaRPr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blipFill>
                <a:blip r:embed="rId3"/>
                <a:stretch>
                  <a:fillRect l="-2755" t="-2782" b="-500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41016315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Noto Sans CJK JP Light"/>
                <a:ea typeface="Cambria Math" panose="02040503050406030204" pitchFamily="18" charset="0"/>
              </a:rPr>
              <a:t>REINFORCE with baseline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05C2B8-F039-4EC8-A042-D6D26916B6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642" y="2192199"/>
            <a:ext cx="9481988" cy="389083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30B64D58-70AE-4479-B094-3DAC116CF7FF}"/>
              </a:ext>
            </a:extLst>
          </p:cNvPr>
          <p:cNvSpPr txBox="1">
            <a:spLocks/>
          </p:cNvSpPr>
          <p:nvPr/>
        </p:nvSpPr>
        <p:spPr>
          <a:xfrm>
            <a:off x="3223483" y="6636879"/>
            <a:ext cx="4179831" cy="68909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i="1" dirty="0">
                <a:solidFill>
                  <a:sysClr val="windowText" lastClr="000000"/>
                </a:solidFill>
              </a:rPr>
              <a:t>Li 2017</a:t>
            </a:r>
          </a:p>
        </p:txBody>
      </p:sp>
    </p:spTree>
    <p:extLst>
      <p:ext uri="{BB962C8B-B14F-4D97-AF65-F5344CB8AC3E}">
        <p14:creationId xmlns:p14="http://schemas.microsoft.com/office/powerpoint/2010/main" val="1966866035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Noto Sans CJK JP Light"/>
                <a:ea typeface="Cambria Math" panose="02040503050406030204" pitchFamily="18" charset="0"/>
              </a:rPr>
              <a:t>Approximating return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solidFill>
                <a:schemeClr val="bg1"/>
              </a:solidFill>
            </p:spPr>
            <p:txBody>
              <a:bodyPr/>
              <a:lstStyle/>
              <a:p>
                <a:pPr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Noto Sans CJK JP Light"/>
                  </a:rPr>
                  <a:t>REINFORCE with a baseline</a:t>
                </a:r>
              </a:p>
              <a:p>
                <a:pPr>
                  <a:buNone/>
                </a:pPr>
                <a:r>
                  <a:rPr lang="en-GB" sz="2800" dirty="0">
                    <a:solidFill>
                      <a:schemeClr val="tx1"/>
                    </a:solidFill>
                    <a:latin typeface="Noto Sans CJK JP Light"/>
                  </a:rPr>
                  <a:t> reduces variance without introducing bias</a:t>
                </a: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func>
                        <m:func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sSub>
                            <m:sSubPr>
                              <m:ctrlP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𝑮</m:t>
                              </m:r>
                            </m:e>
                            <m:sub>
                              <m: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</m:e>
                      </m:func>
                      <m:r>
                        <a:rPr lang="en-GB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GB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𝑩</m:t>
                      </m:r>
                      <m:r>
                        <a:rPr lang="en-GB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GB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GB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GB" dirty="0">
                  <a:solidFill>
                    <a:schemeClr val="tx1"/>
                  </a:solidFill>
                  <a:latin typeface="Noto Sans CJK JP Light"/>
                </a:endParaRPr>
              </a:p>
              <a:p>
                <a:pPr>
                  <a:buNone/>
                </a:pPr>
                <a:endParaRPr lang="en-GB" sz="2800" dirty="0">
                  <a:solidFill>
                    <a:schemeClr val="tx1"/>
                  </a:solidFill>
                  <a:latin typeface="Noto Sans CJK JP Light"/>
                </a:endParaRPr>
              </a:p>
              <a:p>
                <a:pPr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Noto Sans CJK JP Light"/>
                  </a:rPr>
                  <a:t>A natural baseline is the value function</a:t>
                </a: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func>
                        <m:func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sSub>
                            <m:sSubPr>
                              <m:ctrlP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𝑮</m:t>
                              </m:r>
                            </m:e>
                            <m:sub>
                              <m: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</m:e>
                      </m:func>
                      <m:r>
                        <a:rPr lang="en-GB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GB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𝑽</m:t>
                      </m:r>
                      <m:r>
                        <a:rPr lang="en-GB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GB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GB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;</m:t>
                      </m:r>
                      <m:r>
                        <a:rPr lang="en-GB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𝒘</m:t>
                      </m:r>
                      <m:r>
                        <a:rPr lang="en-GB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GB" dirty="0">
                  <a:solidFill>
                    <a:schemeClr val="tx1"/>
                  </a:solidFill>
                  <a:latin typeface="Noto Sans CJK JP Light"/>
                </a:endParaRPr>
              </a:p>
              <a:p>
                <a:pPr>
                  <a:buNone/>
                </a:pPr>
                <a:endParaRPr lang="en-GB" dirty="0">
                  <a:solidFill>
                    <a:schemeClr val="tx1"/>
                  </a:solidFill>
                  <a:latin typeface="Noto Sans CJK JP Light"/>
                </a:endParaRPr>
              </a:p>
              <a:p>
                <a:pPr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Noto Sans CJK JP Light"/>
                  </a:rPr>
                  <a:t>Gives rise to the concept of the </a:t>
                </a:r>
                <a:r>
                  <a:rPr lang="en-GB" b="1" dirty="0">
                    <a:solidFill>
                      <a:schemeClr val="accent6"/>
                    </a:solidFill>
                    <a:latin typeface="Noto Sans CJK JP Light"/>
                  </a:rPr>
                  <a:t>advantage function</a:t>
                </a: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d>
                        <m:d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GB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GB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GB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GB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GB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𝑸</m:t>
                      </m:r>
                      <m:d>
                        <m:dPr>
                          <m:ctrlPr>
                            <a:rPr lang="en-GB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b>
                              <m: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  <m:r>
                            <a:rPr lang="en-GB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b>
                              <m: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</m:e>
                      </m:d>
                      <m:r>
                        <a:rPr lang="en-GB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GB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𝑽</m:t>
                      </m:r>
                      <m:r>
                        <a:rPr lang="en-GB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GB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GB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;</m:t>
                      </m:r>
                      <m:r>
                        <a:rPr lang="en-GB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𝒘</m:t>
                      </m:r>
                      <m:r>
                        <a:rPr lang="en-GB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b="1" dirty="0">
                  <a:solidFill>
                    <a:schemeClr val="tx1"/>
                  </a:solidFill>
                  <a:latin typeface="Noto Sans CJK JP Light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blipFill>
                <a:blip r:embed="rId3"/>
                <a:stretch>
                  <a:fillRect l="-2755" t="-2782" b="-1738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63907598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four – policy gradients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86808-B499-414F-88D7-6AD9F7CDA52C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r>
              <a:rPr lang="en-US" dirty="0"/>
              <a:t>motivations &amp; introduction </a:t>
            </a:r>
          </a:p>
          <a:p>
            <a:pPr>
              <a:buFont typeface="StarSymbol"/>
              <a:buNone/>
            </a:pPr>
            <a:r>
              <a:rPr lang="en-US" b="1" dirty="0">
                <a:solidFill>
                  <a:schemeClr val="accent6"/>
                </a:solidFill>
              </a:rPr>
              <a:t>Actor-Critic</a:t>
            </a:r>
          </a:p>
        </p:txBody>
      </p:sp>
    </p:spTree>
    <p:extLst>
      <p:ext uri="{BB962C8B-B14F-4D97-AF65-F5344CB8AC3E}">
        <p14:creationId xmlns:p14="http://schemas.microsoft.com/office/powerpoint/2010/main" val="1719958088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Noto Sans CJK JP Light"/>
                <a:ea typeface="Cambria Math" panose="02040503050406030204" pitchFamily="18" charset="0"/>
              </a:rPr>
              <a:t>Actor-Critic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solidFill>
            <a:schemeClr val="bg1"/>
          </a:solidFill>
        </p:spPr>
        <p:txBody>
          <a:bodyPr/>
          <a:lstStyle/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Noto Sans CJK JP Light"/>
              </a:rPr>
              <a:t>Actor-Critic = state of the art (A3C)</a:t>
            </a:r>
          </a:p>
          <a:p>
            <a:pPr>
              <a:buNone/>
            </a:pPr>
            <a:endParaRPr lang="en-GB" dirty="0">
              <a:solidFill>
                <a:schemeClr val="tx1"/>
              </a:solidFill>
              <a:latin typeface="Noto Sans CJK JP Light"/>
            </a:endParaRPr>
          </a:p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Noto Sans CJK JP Light"/>
              </a:rPr>
              <a:t>Has obsoleted DQN as state of the art</a:t>
            </a:r>
          </a:p>
          <a:p>
            <a:pPr>
              <a:buNone/>
            </a:pPr>
            <a:endParaRPr lang="en-GB" dirty="0">
              <a:solidFill>
                <a:schemeClr val="tx1"/>
              </a:solidFill>
              <a:latin typeface="Noto Sans CJK JP Light"/>
            </a:endParaRPr>
          </a:p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Noto Sans CJK JP Light"/>
              </a:rPr>
              <a:t>Works in continuous action spaces</a:t>
            </a:r>
          </a:p>
          <a:p>
            <a:pPr>
              <a:buNone/>
            </a:pPr>
            <a:endParaRPr lang="en-GB" dirty="0">
              <a:solidFill>
                <a:schemeClr val="tx1"/>
              </a:solidFill>
              <a:latin typeface="Noto Sans CJK JP Light"/>
            </a:endParaRPr>
          </a:p>
        </p:txBody>
      </p:sp>
    </p:spTree>
    <p:extLst>
      <p:ext uri="{BB962C8B-B14F-4D97-AF65-F5344CB8AC3E}">
        <p14:creationId xmlns:p14="http://schemas.microsoft.com/office/powerpoint/2010/main" val="26622914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485655-9F02-4BC6-B3C0-C28DDA6220D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Applications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DF28C5-3370-40BF-84EB-E54F82691E1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/>
            <a:r>
              <a:rPr lang="en-GB" dirty="0"/>
              <a:t>Robotics</a:t>
            </a:r>
          </a:p>
          <a:p>
            <a:pPr lvl="0"/>
            <a:r>
              <a:rPr lang="en-GB" dirty="0"/>
              <a:t>Self driving cars</a:t>
            </a:r>
          </a:p>
          <a:p>
            <a:pPr lvl="0"/>
            <a:r>
              <a:rPr lang="en-GB" dirty="0"/>
              <a:t>Smart contracts on blockchains</a:t>
            </a:r>
          </a:p>
          <a:p>
            <a:pPr lvl="0"/>
            <a:r>
              <a:rPr lang="en-GB" dirty="0"/>
              <a:t>Recommender systems</a:t>
            </a:r>
          </a:p>
          <a:p>
            <a:pPr lvl="0"/>
            <a:r>
              <a:rPr lang="en-GB" dirty="0"/>
              <a:t>Neural network design</a:t>
            </a:r>
          </a:p>
          <a:p>
            <a:pPr lvl="0"/>
            <a:r>
              <a:rPr lang="en-GB" dirty="0"/>
              <a:t>Manufacturing</a:t>
            </a:r>
          </a:p>
          <a:p>
            <a:pPr lvl="0"/>
            <a:r>
              <a:rPr lang="en-GB" dirty="0"/>
              <a:t>Energy</a:t>
            </a:r>
          </a:p>
        </p:txBody>
      </p:sp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Noto Sans CJK JP Light"/>
                <a:ea typeface="Cambria Math" panose="02040503050406030204" pitchFamily="18" charset="0"/>
              </a:rPr>
              <a:t>Actor-Critic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solidFill>
            <a:schemeClr val="bg1"/>
          </a:solidFill>
        </p:spPr>
        <p:txBody>
          <a:bodyPr/>
          <a:lstStyle/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Noto Sans CJK JP Light"/>
              </a:rPr>
              <a:t>Parameterize two functions</a:t>
            </a:r>
          </a:p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Noto Sans CJK JP Light"/>
              </a:rPr>
              <a:t> Actor = a policy</a:t>
            </a:r>
          </a:p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Noto Sans CJK JP Light"/>
              </a:rPr>
              <a:t> Critic = a value function</a:t>
            </a:r>
          </a:p>
          <a:p>
            <a:pPr>
              <a:buNone/>
            </a:pPr>
            <a:endParaRPr lang="en-GB" dirty="0">
              <a:solidFill>
                <a:schemeClr val="tx1"/>
              </a:solidFill>
              <a:latin typeface="Noto Sans CJK JP Light"/>
            </a:endParaRPr>
          </a:p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Noto Sans CJK JP Light"/>
              </a:rPr>
              <a:t>Actor updates the policy parameters in the direction suggested by the critic</a:t>
            </a:r>
          </a:p>
        </p:txBody>
      </p:sp>
    </p:spTree>
    <p:extLst>
      <p:ext uri="{BB962C8B-B14F-4D97-AF65-F5344CB8AC3E}">
        <p14:creationId xmlns:p14="http://schemas.microsoft.com/office/powerpoint/2010/main" val="1754952969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7731AA6-65A1-4925-ABF4-FA48C71168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9521" y="399122"/>
            <a:ext cx="6037314" cy="6121913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B6B1FFF3-8E9F-450E-B52F-54BCE651A813}"/>
              </a:ext>
            </a:extLst>
          </p:cNvPr>
          <p:cNvSpPr txBox="1">
            <a:spLocks/>
          </p:cNvSpPr>
          <p:nvPr/>
        </p:nvSpPr>
        <p:spPr>
          <a:xfrm>
            <a:off x="3223483" y="6636879"/>
            <a:ext cx="4179831" cy="68909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i="1" dirty="0">
                <a:solidFill>
                  <a:sysClr val="windowText" lastClr="000000"/>
                </a:solidFill>
              </a:rPr>
              <a:t>Sutton &amp; </a:t>
            </a:r>
            <a:r>
              <a:rPr lang="en-GB" sz="1800" i="1" dirty="0" err="1">
                <a:solidFill>
                  <a:sysClr val="windowText" lastClr="000000"/>
                </a:solidFill>
              </a:rPr>
              <a:t>Barto</a:t>
            </a:r>
            <a:endParaRPr lang="en-GB" sz="1800" i="1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9890897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Noto Sans CJK JP Light"/>
                <a:ea typeface="Cambria Math" panose="02040503050406030204" pitchFamily="18" charset="0"/>
              </a:rPr>
              <a:t>Actor-Critic algorithm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64AA0E-65CA-42B9-A536-F81979F5A5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386" y="1673427"/>
            <a:ext cx="9357507" cy="5038658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88710FE4-B72D-4316-B27C-7E3FA12E3256}"/>
              </a:ext>
            </a:extLst>
          </p:cNvPr>
          <p:cNvSpPr txBox="1">
            <a:spLocks/>
          </p:cNvSpPr>
          <p:nvPr/>
        </p:nvSpPr>
        <p:spPr>
          <a:xfrm>
            <a:off x="3223483" y="6636879"/>
            <a:ext cx="4179831" cy="68909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i="1" dirty="0">
                <a:solidFill>
                  <a:sysClr val="windowText" lastClr="000000"/>
                </a:solidFill>
              </a:rPr>
              <a:t>Li 2017</a:t>
            </a:r>
          </a:p>
        </p:txBody>
      </p:sp>
    </p:spTree>
    <p:extLst>
      <p:ext uri="{BB962C8B-B14F-4D97-AF65-F5344CB8AC3E}">
        <p14:creationId xmlns:p14="http://schemas.microsoft.com/office/powerpoint/2010/main" val="4107303636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Noto Sans CJK JP Light"/>
                <a:ea typeface="Cambria Math" panose="02040503050406030204" pitchFamily="18" charset="0"/>
              </a:rPr>
              <a:t>A3C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solidFill>
            <a:schemeClr val="bg1"/>
          </a:solidFill>
        </p:spPr>
        <p:txBody>
          <a:bodyPr/>
          <a:lstStyle/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Noto Sans CJK JP Light"/>
              </a:rPr>
              <a:t>Asynchronous Advantage Actor-Critic (A3C)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  <a:latin typeface="Noto Sans CJK JP Light"/>
              </a:rPr>
              <a:t> has obsoleted DQN as state of the art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  <a:latin typeface="Noto Sans CJK JP Light"/>
              </a:rPr>
              <a:t> works in continuous action spaces</a:t>
            </a:r>
          </a:p>
          <a:p>
            <a:pPr>
              <a:buNone/>
            </a:pPr>
            <a:endParaRPr lang="en-GB" dirty="0">
              <a:solidFill>
                <a:schemeClr val="tx1"/>
              </a:solidFill>
              <a:latin typeface="Noto Sans CJK JP Light"/>
            </a:endParaRPr>
          </a:p>
          <a:p>
            <a:pPr>
              <a:buNone/>
            </a:pPr>
            <a:r>
              <a:rPr lang="en-GB" b="1" dirty="0">
                <a:solidFill>
                  <a:schemeClr val="accent6"/>
                </a:solidFill>
                <a:latin typeface="Noto Sans CJK JP Light"/>
              </a:rPr>
              <a:t>Asynchronous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  <a:latin typeface="Noto Sans CJK JP Light"/>
              </a:rPr>
              <a:t> multiple agents learning separately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  <a:latin typeface="Noto Sans CJK JP Light"/>
              </a:rPr>
              <a:t> experience of each agent is independent of other agents</a:t>
            </a:r>
          </a:p>
          <a:p>
            <a:pPr>
              <a:buNone/>
            </a:pPr>
            <a:endParaRPr lang="en-GB" dirty="0">
              <a:solidFill>
                <a:schemeClr val="tx1"/>
              </a:solidFill>
              <a:latin typeface="Noto Sans CJK JP Light"/>
            </a:endParaRPr>
          </a:p>
        </p:txBody>
      </p:sp>
    </p:spTree>
    <p:extLst>
      <p:ext uri="{BB962C8B-B14F-4D97-AF65-F5344CB8AC3E}">
        <p14:creationId xmlns:p14="http://schemas.microsoft.com/office/powerpoint/2010/main" val="2317212486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Noto Sans CJK JP Light"/>
                <a:ea typeface="Cambria Math" panose="02040503050406030204" pitchFamily="18" charset="0"/>
              </a:rPr>
              <a:t>A3C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solidFill>
                <a:schemeClr val="bg1"/>
              </a:solidFill>
            </p:spPr>
            <p:txBody>
              <a:bodyPr/>
              <a:lstStyle/>
              <a:p>
                <a:pPr>
                  <a:buNone/>
                </a:pPr>
                <a:r>
                  <a:rPr lang="en-GB" b="1" dirty="0">
                    <a:solidFill>
                      <a:schemeClr val="accent6"/>
                    </a:solidFill>
                    <a:latin typeface="Noto Sans CJK JP Light"/>
                  </a:rPr>
                  <a:t>Advantage</a:t>
                </a:r>
              </a:p>
              <a:p>
                <a:pPr>
                  <a:buNone/>
                </a:pPr>
                <a:r>
                  <a:rPr lang="en-GB" sz="2800" dirty="0">
                    <a:solidFill>
                      <a:schemeClr val="tx1"/>
                    </a:solidFill>
                    <a:latin typeface="Noto Sans CJK JP Light"/>
                  </a:rPr>
                  <a:t> advantage function </a:t>
                </a:r>
              </a:p>
              <a:p>
                <a:pPr>
                  <a:buNone/>
                </a:pPr>
                <a:endParaRPr lang="en-GB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d>
                        <m:d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GB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𝑸</m:t>
                      </m:r>
                      <m:d>
                        <m:dPr>
                          <m:ctrlPr>
                            <a:rPr lang="en-GB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b>
                              <m: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  <m:r>
                            <a:rPr lang="en-GB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b>
                              <m: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</m:e>
                      </m:d>
                      <m:r>
                        <a:rPr lang="en-GB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GB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𝑽</m:t>
                      </m:r>
                      <m:r>
                        <a:rPr lang="en-GB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GB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GB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;</m:t>
                      </m:r>
                      <m:r>
                        <a:rPr lang="en-GB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𝒘</m:t>
                      </m:r>
                      <m:r>
                        <a:rPr lang="en-GB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>
                  <a:solidFill>
                    <a:schemeClr val="tx1"/>
                  </a:solidFill>
                  <a:latin typeface="Noto Sans CJK JP Light"/>
                </a:endParaRPr>
              </a:p>
              <a:p>
                <a:pPr>
                  <a:buNone/>
                </a:pPr>
                <a:endParaRPr lang="en-GB" dirty="0">
                  <a:solidFill>
                    <a:schemeClr val="tx1"/>
                  </a:solidFill>
                  <a:latin typeface="Noto Sans CJK JP Light"/>
                </a:endParaRPr>
              </a:p>
              <a:p>
                <a:pPr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Noto Sans CJK JP Light"/>
                  </a:rPr>
                  <a:t>Agent can determine how much better an action is than the average action </a:t>
                </a:r>
              </a:p>
              <a:p>
                <a:pPr>
                  <a:buNone/>
                </a:pPr>
                <a:r>
                  <a:rPr lang="en-GB" sz="2800" dirty="0">
                    <a:solidFill>
                      <a:schemeClr val="tx1"/>
                    </a:solidFill>
                    <a:latin typeface="Noto Sans CJK JP Light"/>
                  </a:rPr>
                  <a:t> average for the policy being followed</a:t>
                </a:r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blipFill>
                <a:blip r:embed="rId3"/>
                <a:stretch>
                  <a:fillRect l="-2755" t="-2782" b="-1154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81141368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Noto Sans CJK JP Light"/>
                <a:ea typeface="Cambria Math" panose="02040503050406030204" pitchFamily="18" charset="0"/>
              </a:rPr>
              <a:t>A3C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C97F259-615E-4FC8-97FF-E6B3DAA53B2F}"/>
              </a:ext>
            </a:extLst>
          </p:cNvPr>
          <p:cNvSpPr/>
          <p:nvPr/>
        </p:nvSpPr>
        <p:spPr>
          <a:xfrm>
            <a:off x="3095985" y="6636345"/>
            <a:ext cx="5038725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dirty="0"/>
              <a:t>https://medium.com/emergent-future/simple-reinforcement-learning-with-tensorflow-part-8-asynchronous-actor-critic-agents-a3c-c88f72a5e9f2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CD63D4-34CD-40EB-829E-6DACEE1076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3107" y="1563480"/>
            <a:ext cx="5373423" cy="4750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230753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break</a:t>
            </a:r>
          </a:p>
        </p:txBody>
      </p:sp>
    </p:spTree>
    <p:extLst>
      <p:ext uri="{BB962C8B-B14F-4D97-AF65-F5344CB8AC3E}">
        <p14:creationId xmlns:p14="http://schemas.microsoft.com/office/powerpoint/2010/main" val="2310975647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recap – policy gradients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974324960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five – AlphaGo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3015E4-67CB-4259-B78C-CA43D2E101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799459"/>
            <a:ext cx="10080625" cy="3960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951557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AlphaGo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86808-B499-414F-88D7-6AD9F7CDA52C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endParaRPr lang="en-US" b="1" dirty="0">
              <a:solidFill>
                <a:schemeClr val="accent6"/>
              </a:solidFill>
            </a:endParaRP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33374B83-CD06-4BC3-8E6C-47A624DFB51A}"/>
              </a:ext>
            </a:extLst>
          </p:cNvPr>
          <p:cNvSpPr txBox="1">
            <a:spLocks/>
          </p:cNvSpPr>
          <p:nvPr/>
        </p:nvSpPr>
        <p:spPr>
          <a:xfrm>
            <a:off x="656399" y="1921440"/>
            <a:ext cx="9071640" cy="4384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r>
              <a:rPr lang="en-US" sz="2800" dirty="0">
                <a:solidFill>
                  <a:schemeClr val="tx1"/>
                </a:solidFill>
                <a:latin typeface="Noto Sans CJK JP Light"/>
              </a:rPr>
              <a:t>2015</a:t>
            </a:r>
          </a:p>
          <a:p>
            <a:pPr>
              <a:buFont typeface="StarSymbol"/>
              <a:buNone/>
            </a:pPr>
            <a:r>
              <a:rPr lang="en-US" sz="2800" dirty="0">
                <a:solidFill>
                  <a:schemeClr val="tx1"/>
                </a:solidFill>
                <a:latin typeface="Noto Sans CJK JP Light"/>
              </a:rPr>
              <a:t>first machine to beat human professional (Lee Sedol)</a:t>
            </a:r>
          </a:p>
          <a:p>
            <a:pPr>
              <a:buFont typeface="StarSymbol"/>
              <a:buNone/>
            </a:pPr>
            <a:endParaRPr lang="en-US" sz="2800" dirty="0">
              <a:latin typeface="Noto Sans CJK JP Light"/>
            </a:endParaRPr>
          </a:p>
          <a:p>
            <a:pPr>
              <a:buFont typeface="StarSymbol"/>
              <a:buNone/>
            </a:pPr>
            <a:r>
              <a:rPr lang="en-US" sz="2800" dirty="0">
                <a:solidFill>
                  <a:schemeClr val="tx1"/>
                </a:solidFill>
                <a:latin typeface="Noto Sans CJK JP Light"/>
              </a:rPr>
              <a:t>2017</a:t>
            </a:r>
          </a:p>
          <a:p>
            <a:pPr>
              <a:buFont typeface="StarSymbol"/>
              <a:buNone/>
            </a:pPr>
            <a:r>
              <a:rPr lang="en-US" sz="2800" dirty="0">
                <a:solidFill>
                  <a:schemeClr val="tx1"/>
                </a:solidFill>
                <a:latin typeface="Noto Sans CJK JP Light"/>
              </a:rPr>
              <a:t>beat no. 1 ranked player </a:t>
            </a:r>
            <a:r>
              <a:rPr lang="en-US" sz="2800" dirty="0" err="1">
                <a:solidFill>
                  <a:schemeClr val="tx1"/>
                </a:solidFill>
                <a:latin typeface="Noto Sans CJK JP Light"/>
              </a:rPr>
              <a:t>Ke</a:t>
            </a:r>
            <a:r>
              <a:rPr lang="en-US" sz="2800" dirty="0">
                <a:solidFill>
                  <a:schemeClr val="tx1"/>
                </a:solidFill>
                <a:latin typeface="Noto Sans CJK JP Light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Noto Sans CJK JP Light"/>
              </a:rPr>
              <a:t>Jie</a:t>
            </a:r>
            <a:endParaRPr lang="en-US" sz="2800" dirty="0">
              <a:solidFill>
                <a:schemeClr val="tx1"/>
              </a:solidFill>
              <a:latin typeface="Noto Sans CJK JP Ligh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C171F4-5770-4EA8-9BF0-B1F93147AE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094207"/>
            <a:ext cx="10080625" cy="1982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7850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E2FAE-B95B-4444-B902-CED255441A4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Reinforcement learning is not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71A8D8-A2A5-4864-8228-B87917AD6E1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>
              <a:buNone/>
            </a:pPr>
            <a:r>
              <a:rPr lang="en-GB" dirty="0"/>
              <a:t>NOT an alternative method to use instead of a random forest, neural network etc</a:t>
            </a:r>
          </a:p>
          <a:p>
            <a:pPr lvl="0"/>
            <a:endParaRPr lang="en-GB" dirty="0"/>
          </a:p>
          <a:p>
            <a:pPr lvl="0">
              <a:buNone/>
            </a:pPr>
            <a:r>
              <a:rPr lang="en-GB" dirty="0"/>
              <a:t>“I’ll try to solve this problem using a convolutional </a:t>
            </a:r>
            <a:r>
              <a:rPr lang="en-GB" dirty="0" err="1"/>
              <a:t>nn</a:t>
            </a:r>
            <a:r>
              <a:rPr lang="en-GB" dirty="0"/>
              <a:t> or RL” this is </a:t>
            </a:r>
            <a:r>
              <a:rPr lang="en-GB" b="1" dirty="0">
                <a:solidFill>
                  <a:srgbClr val="FF3333"/>
                </a:solidFill>
              </a:rPr>
              <a:t>nonsensical</a:t>
            </a:r>
          </a:p>
          <a:p>
            <a:pPr lvl="0"/>
            <a:endParaRPr lang="en-GB" dirty="0"/>
          </a:p>
          <a:p>
            <a:pPr lvl="0">
              <a:buNone/>
            </a:pPr>
            <a:r>
              <a:rPr lang="en-GB" dirty="0"/>
              <a:t>Neural networks (supervised techniques in general) are a tool that reinforcement learners can use</a:t>
            </a:r>
          </a:p>
        </p:txBody>
      </p:sp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IBM Deep Blue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86808-B499-414F-88D7-6AD9F7CDA52C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endParaRPr lang="en-US" b="1" dirty="0">
              <a:solidFill>
                <a:schemeClr val="accent6"/>
              </a:solidFill>
            </a:endParaRP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33374B83-CD06-4BC3-8E6C-47A624DFB51A}"/>
              </a:ext>
            </a:extLst>
          </p:cNvPr>
          <p:cNvSpPr txBox="1">
            <a:spLocks/>
          </p:cNvSpPr>
          <p:nvPr/>
        </p:nvSpPr>
        <p:spPr>
          <a:xfrm>
            <a:off x="656399" y="1921440"/>
            <a:ext cx="9071640" cy="4384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r>
              <a:rPr lang="en-US" sz="2800" dirty="0">
                <a:latin typeface="Noto Sans CJK JP Light"/>
              </a:rPr>
              <a:t>First defeat of world chess champion by a machine in 1997</a:t>
            </a:r>
            <a:endParaRPr lang="en-US" sz="2800" dirty="0">
              <a:solidFill>
                <a:schemeClr val="tx1"/>
              </a:solidFill>
              <a:latin typeface="Noto Sans CJK JP Ligh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D0102D-6880-4CD1-8884-9451FFAC43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6381" y="2865664"/>
            <a:ext cx="5198832" cy="4522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193866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IBM Deep Blue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86808-B499-414F-88D7-6AD9F7CDA52C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endParaRPr lang="en-US" b="1" dirty="0">
              <a:solidFill>
                <a:schemeClr val="accent6"/>
              </a:solidFill>
            </a:endParaRP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33374B83-CD06-4BC3-8E6C-47A624DFB51A}"/>
              </a:ext>
            </a:extLst>
          </p:cNvPr>
          <p:cNvSpPr txBox="1">
            <a:spLocks/>
          </p:cNvSpPr>
          <p:nvPr/>
        </p:nvSpPr>
        <p:spPr>
          <a:xfrm>
            <a:off x="656399" y="1921440"/>
            <a:ext cx="9071640" cy="4384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r>
              <a:rPr lang="en-US" dirty="0">
                <a:solidFill>
                  <a:schemeClr val="tx1"/>
                </a:solidFill>
                <a:latin typeface="Noto Sans CJK JP Light"/>
              </a:rPr>
              <a:t>Key differences</a:t>
            </a:r>
          </a:p>
          <a:p>
            <a:pPr>
              <a:buFont typeface="StarSymbol"/>
              <a:buNone/>
            </a:pPr>
            <a:r>
              <a:rPr lang="en-US" sz="2800" dirty="0">
                <a:latin typeface="Noto Sans CJK JP Light"/>
              </a:rPr>
              <a:t> Deep Blue was handcrafted by programmers &amp; Chess experts </a:t>
            </a:r>
          </a:p>
          <a:p>
            <a:pPr>
              <a:buFont typeface="StarSymbol"/>
              <a:buNone/>
            </a:pPr>
            <a:r>
              <a:rPr lang="en-US" sz="2800" dirty="0">
                <a:latin typeface="Noto Sans CJK JP Light"/>
              </a:rPr>
              <a:t> AlphaGo learnt from human expert game play &amp; self play</a:t>
            </a:r>
          </a:p>
          <a:p>
            <a:pPr>
              <a:buFont typeface="StarSymbol"/>
              <a:buNone/>
            </a:pPr>
            <a:endParaRPr lang="en-US" dirty="0">
              <a:solidFill>
                <a:schemeClr val="tx1"/>
              </a:solidFill>
              <a:latin typeface="Noto Sans CJK JP Light"/>
            </a:endParaRPr>
          </a:p>
          <a:p>
            <a:pPr>
              <a:buFont typeface="StarSymbol"/>
              <a:buNone/>
            </a:pPr>
            <a:r>
              <a:rPr lang="en-US" dirty="0">
                <a:latin typeface="Noto Sans CJK JP Light"/>
              </a:rPr>
              <a:t>AlphaGo evaluated thousands of times fewer positions than </a:t>
            </a:r>
            <a:r>
              <a:rPr lang="en-US" dirty="0" err="1">
                <a:latin typeface="Noto Sans CJK JP Light"/>
              </a:rPr>
              <a:t>DeepBlue</a:t>
            </a:r>
            <a:r>
              <a:rPr lang="en-US" dirty="0">
                <a:latin typeface="Noto Sans CJK JP Light"/>
              </a:rPr>
              <a:t> did </a:t>
            </a:r>
          </a:p>
          <a:p>
            <a:pPr>
              <a:buFont typeface="StarSymbol"/>
              <a:buNone/>
            </a:pPr>
            <a:r>
              <a:rPr lang="en-US" sz="2800" dirty="0">
                <a:latin typeface="Noto Sans CJK JP Light"/>
              </a:rPr>
              <a:t> s</a:t>
            </a:r>
            <a:r>
              <a:rPr lang="en-US" sz="2800" dirty="0">
                <a:solidFill>
                  <a:schemeClr val="tx1"/>
                </a:solidFill>
                <a:latin typeface="Noto Sans CJK JP Light"/>
              </a:rPr>
              <a:t>elect more intelligently </a:t>
            </a:r>
            <a:r>
              <a:rPr lang="en-US" sz="2800" dirty="0">
                <a:latin typeface="Noto Sans CJK JP Light"/>
              </a:rPr>
              <a:t>(policy network)</a:t>
            </a:r>
          </a:p>
          <a:p>
            <a:pPr>
              <a:buFont typeface="StarSymbol"/>
              <a:buNone/>
            </a:pPr>
            <a:r>
              <a:rPr lang="en-US" sz="2800" dirty="0">
                <a:latin typeface="Noto Sans CJK JP Light"/>
              </a:rPr>
              <a:t> e</a:t>
            </a:r>
            <a:r>
              <a:rPr lang="en-US" sz="2800" dirty="0">
                <a:solidFill>
                  <a:schemeClr val="tx1"/>
                </a:solidFill>
                <a:latin typeface="Noto Sans CJK JP Light"/>
              </a:rPr>
              <a:t>valuate more precisely (value function)</a:t>
            </a:r>
          </a:p>
        </p:txBody>
      </p:sp>
    </p:spTree>
    <p:extLst>
      <p:ext uri="{BB962C8B-B14F-4D97-AF65-F5344CB8AC3E}">
        <p14:creationId xmlns:p14="http://schemas.microsoft.com/office/powerpoint/2010/main" val="1701125644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Why Go?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86808-B499-414F-88D7-6AD9F7CDA52C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endParaRPr lang="en-US" b="1" dirty="0">
              <a:solidFill>
                <a:schemeClr val="accent6"/>
              </a:solidFill>
            </a:endParaRP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33374B83-CD06-4BC3-8E6C-47A624DFB51A}"/>
              </a:ext>
            </a:extLst>
          </p:cNvPr>
          <p:cNvSpPr txBox="1">
            <a:spLocks/>
          </p:cNvSpPr>
          <p:nvPr/>
        </p:nvSpPr>
        <p:spPr>
          <a:xfrm>
            <a:off x="656399" y="1921440"/>
            <a:ext cx="9071640" cy="4384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dirty="0"/>
              <a:t>Most challenging classic game for artificial intelligence</a:t>
            </a:r>
          </a:p>
          <a:p>
            <a:endParaRPr lang="en-US" sz="2800" dirty="0"/>
          </a:p>
          <a:p>
            <a:r>
              <a:rPr lang="en-US" sz="2800" dirty="0"/>
              <a:t>massive search space – 1.74x10</a:t>
            </a:r>
            <a:r>
              <a:rPr lang="en-US" sz="2800" baseline="30000" dirty="0"/>
              <a:t>172 </a:t>
            </a:r>
            <a:r>
              <a:rPr lang="en-US" sz="2800" dirty="0"/>
              <a:t>legal positions</a:t>
            </a:r>
          </a:p>
          <a:p>
            <a:r>
              <a:rPr lang="en-US" sz="2800" dirty="0"/>
              <a:t>difficult to evaluate board positions &amp; moves</a:t>
            </a:r>
          </a:p>
          <a:p>
            <a:r>
              <a:rPr lang="en-US" sz="2800" dirty="0"/>
              <a:t>sparse &amp; delayed reward</a:t>
            </a:r>
          </a:p>
          <a:p>
            <a:br>
              <a:rPr lang="en-US" dirty="0"/>
            </a:br>
            <a:endParaRPr lang="en-US" dirty="0">
              <a:solidFill>
                <a:schemeClr val="tx1"/>
              </a:solidFill>
              <a:latin typeface="Noto Sans CJK JP Light"/>
            </a:endParaRPr>
          </a:p>
        </p:txBody>
      </p:sp>
      <p:pic>
        <p:nvPicPr>
          <p:cNvPr id="1026" name="Picture 2" descr="http://blogs.discovermagazine.com/crux/files/2016/01/shutterstock_342026228.jpg">
            <a:extLst>
              <a:ext uri="{FF2B5EF4-FFF2-40B4-BE49-F238E27FC236}">
                <a16:creationId xmlns:a16="http://schemas.microsoft.com/office/drawing/2014/main" id="{111D46B6-A1F6-4547-9954-D06FBE696F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4568" y="4523014"/>
            <a:ext cx="4213471" cy="2797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4215176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Why Go?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86808-B499-414F-88D7-6AD9F7CDA52C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endParaRPr lang="en-US" b="1" dirty="0">
              <a:solidFill>
                <a:schemeClr val="accent6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 Placeholder 2">
                <a:extLst>
                  <a:ext uri="{FF2B5EF4-FFF2-40B4-BE49-F238E27FC236}">
                    <a16:creationId xmlns:a16="http://schemas.microsoft.com/office/drawing/2014/main" id="{33374B83-CD06-4BC3-8E6C-47A624DFB51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56399" y="1921440"/>
                <a:ext cx="9071640" cy="43844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lIns="0" tIns="0" rIns="0" bIns="0">
                <a:noAutofit/>
              </a:bodyPr>
              <a:lstStyle>
                <a:lvl1pPr lvl="0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1pPr>
                <a:lvl2pPr lvl="1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2pPr>
                <a:lvl3pPr lvl="2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3pPr>
                <a:lvl4pPr lvl="3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4pPr>
                <a:lvl5pPr lvl="4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5pPr>
                <a:lvl6pPr lvl="5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6pPr>
                <a:lvl7pPr lvl="6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None/>
                </a:pPr>
                <a:r>
                  <a:rPr lang="en-US" dirty="0"/>
                  <a:t>AlphaGo works to </a:t>
                </a:r>
                <a:r>
                  <a:rPr lang="en-US" b="1" dirty="0"/>
                  <a:t>reduce both the </a:t>
                </a:r>
                <a:r>
                  <a:rPr lang="en-US" b="1" dirty="0">
                    <a:solidFill>
                      <a:schemeClr val="accent6"/>
                    </a:solidFill>
                  </a:rPr>
                  <a:t>width </a:t>
                </a:r>
                <a:r>
                  <a:rPr lang="en-US" b="1" dirty="0"/>
                  <a:t>and</a:t>
                </a:r>
                <a:r>
                  <a:rPr lang="en-US" b="1" dirty="0">
                    <a:solidFill>
                      <a:schemeClr val="accent6"/>
                    </a:solidFill>
                  </a:rPr>
                  <a:t> depth </a:t>
                </a:r>
                <a:r>
                  <a:rPr lang="en-US" b="1" dirty="0"/>
                  <a:t>of search</a:t>
                </a:r>
                <a:endParaRPr lang="en-US" dirty="0"/>
              </a:p>
              <a:p>
                <a:r>
                  <a:rPr lang="en-US" dirty="0"/>
                  <a:t>width reduced by sampling high probability actions from a policy</a:t>
                </a:r>
              </a:p>
              <a:p>
                <a:endParaRPr lang="en-US" dirty="0"/>
              </a:p>
              <a:p>
                <a:r>
                  <a:rPr lang="en-US" dirty="0"/>
                  <a:t>depth reduced through position evaluation using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br>
                  <a:rPr lang="en-US" dirty="0"/>
                </a:br>
                <a:endParaRPr lang="en-US" dirty="0">
                  <a:solidFill>
                    <a:schemeClr val="tx1"/>
                  </a:solidFill>
                  <a:latin typeface="Noto Sans CJK JP Light"/>
                </a:endParaRPr>
              </a:p>
            </p:txBody>
          </p:sp>
        </mc:Choice>
        <mc:Fallback>
          <p:sp>
            <p:nvSpPr>
              <p:cNvPr id="4" name="Text Placeholder 2">
                <a:extLst>
                  <a:ext uri="{FF2B5EF4-FFF2-40B4-BE49-F238E27FC236}">
                    <a16:creationId xmlns:a16="http://schemas.microsoft.com/office/drawing/2014/main" id="{33374B83-CD06-4BC3-8E6C-47A624DFB5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399" y="1921440"/>
                <a:ext cx="9071640" cy="4384440"/>
              </a:xfrm>
              <a:prstGeom prst="rect">
                <a:avLst/>
              </a:prstGeom>
              <a:blipFill>
                <a:blip r:embed="rId3"/>
                <a:stretch>
                  <a:fillRect l="-2755" t="-2782" r="-349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19506344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Components of the AlphaGo agent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86808-B499-414F-88D7-6AD9F7CDA52C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endParaRPr lang="en-US" b="1" dirty="0">
              <a:solidFill>
                <a:schemeClr val="accent6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 Placeholder 2">
                <a:extLst>
                  <a:ext uri="{FF2B5EF4-FFF2-40B4-BE49-F238E27FC236}">
                    <a16:creationId xmlns:a16="http://schemas.microsoft.com/office/drawing/2014/main" id="{33374B83-CD06-4BC3-8E6C-47A624DFB51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56399" y="1921440"/>
                <a:ext cx="9071640" cy="43844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lIns="0" tIns="0" rIns="0" bIns="0">
                <a:noAutofit/>
              </a:bodyPr>
              <a:lstStyle>
                <a:lvl1pPr lvl="0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1pPr>
                <a:lvl2pPr lvl="1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2pPr>
                <a:lvl3pPr lvl="2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3pPr>
                <a:lvl4pPr lvl="3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4pPr>
                <a:lvl5pPr lvl="4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5pPr>
                <a:lvl6pPr lvl="5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6pPr>
                <a:lvl7pPr lvl="6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None/>
                </a:pPr>
                <a:r>
                  <a:rPr lang="en-US" b="1" dirty="0">
                    <a:solidFill>
                      <a:schemeClr val="accent6"/>
                    </a:solidFill>
                  </a:rPr>
                  <a:t>Three policy networks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𝝅</m:t>
                    </m:r>
                    <m:r>
                      <a:rPr lang="en-GB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𝒔</m:t>
                    </m:r>
                    <m:r>
                      <a:rPr lang="en-GB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r>
                  <a:rPr lang="en-US" sz="2800" dirty="0"/>
                  <a:t>fast rollout policy network – linear function</a:t>
                </a:r>
              </a:p>
              <a:p>
                <a:r>
                  <a:rPr lang="en-US" sz="2800" dirty="0"/>
                  <a:t>supervised learning policy – 13 layer convolutional NN</a:t>
                </a:r>
              </a:p>
              <a:p>
                <a:r>
                  <a:rPr lang="en-US" sz="2800" dirty="0"/>
                  <a:t>reinforcement learning policy – 13 layer convolutional NN</a:t>
                </a:r>
              </a:p>
              <a:p>
                <a:br>
                  <a:rPr lang="en-US" dirty="0"/>
                </a:br>
                <a:r>
                  <a:rPr lang="en-US" b="1" dirty="0">
                    <a:solidFill>
                      <a:schemeClr val="accent6"/>
                    </a:solidFill>
                  </a:rPr>
                  <a:t>One</a:t>
                </a:r>
                <a:r>
                  <a:rPr lang="en-US" b="1" dirty="0"/>
                  <a:t> </a:t>
                </a:r>
                <a:r>
                  <a:rPr lang="en-US" b="1" dirty="0">
                    <a:solidFill>
                      <a:schemeClr val="accent6"/>
                    </a:solidFill>
                  </a:rPr>
                  <a:t>value function </a:t>
                </a:r>
                <a14:m>
                  <m:oMath xmlns:m="http://schemas.openxmlformats.org/officeDocument/2006/math">
                    <m:r>
                      <a:rPr lang="en-US" b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𝑽</m:t>
                    </m:r>
                    <m:r>
                      <a:rPr lang="en-US" b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𝒔</m:t>
                    </m:r>
                    <m:r>
                      <a:rPr lang="en-US" b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1" dirty="0">
                  <a:solidFill>
                    <a:schemeClr val="tx1"/>
                  </a:solidFill>
                </a:endParaRPr>
              </a:p>
              <a:p>
                <a:r>
                  <a:rPr lang="en-US" sz="2800" dirty="0"/>
                  <a:t>convolutional neural network</a:t>
                </a:r>
              </a:p>
              <a:p>
                <a:br>
                  <a:rPr lang="en-US" dirty="0"/>
                </a:br>
                <a:r>
                  <a:rPr lang="en-US" dirty="0"/>
                  <a:t>Combined together using Monte Carlo tree search</a:t>
                </a:r>
              </a:p>
              <a:p>
                <a:br>
                  <a:rPr lang="en-US" dirty="0"/>
                </a:br>
                <a:endParaRPr lang="en-US" dirty="0">
                  <a:solidFill>
                    <a:schemeClr val="tx1"/>
                  </a:solidFill>
                  <a:latin typeface="Noto Sans CJK JP Light"/>
                </a:endParaRPr>
              </a:p>
            </p:txBody>
          </p:sp>
        </mc:Choice>
        <mc:Fallback>
          <p:sp>
            <p:nvSpPr>
              <p:cNvPr id="4" name="Text Placeholder 2">
                <a:extLst>
                  <a:ext uri="{FF2B5EF4-FFF2-40B4-BE49-F238E27FC236}">
                    <a16:creationId xmlns:a16="http://schemas.microsoft.com/office/drawing/2014/main" id="{33374B83-CD06-4BC3-8E6C-47A624DFB5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399" y="1921440"/>
                <a:ext cx="9071640" cy="4384440"/>
              </a:xfrm>
              <a:prstGeom prst="rect">
                <a:avLst/>
              </a:prstGeom>
              <a:blipFill>
                <a:blip r:embed="rId3"/>
                <a:stretch>
                  <a:fillRect l="-2755" t="-2643" b="-3546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05556309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Components of the AlphaGo agent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33374B83-CD06-4BC3-8E6C-47A624DFB51A}"/>
              </a:ext>
            </a:extLst>
          </p:cNvPr>
          <p:cNvSpPr txBox="1">
            <a:spLocks/>
          </p:cNvSpPr>
          <p:nvPr/>
        </p:nvSpPr>
        <p:spPr>
          <a:xfrm>
            <a:off x="656399" y="1921440"/>
            <a:ext cx="9071640" cy="4384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GB" dirty="0"/>
              <a:t>1 – train </a:t>
            </a:r>
            <a:r>
              <a:rPr lang="en-GB" b="1" dirty="0">
                <a:solidFill>
                  <a:schemeClr val="accent6"/>
                </a:solidFill>
              </a:rPr>
              <a:t>fast &amp; supervised policy</a:t>
            </a:r>
            <a:r>
              <a:rPr lang="en-GB" b="1" dirty="0"/>
              <a:t> </a:t>
            </a:r>
            <a:r>
              <a:rPr lang="en-GB" dirty="0"/>
              <a:t>networks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predicting human moves</a:t>
            </a:r>
          </a:p>
          <a:p>
            <a:pPr>
              <a:buNone/>
            </a:pPr>
            <a:r>
              <a:rPr lang="en-GB" dirty="0">
                <a:latin typeface="Noto Sans CJK JP Light"/>
              </a:rPr>
              <a:t>2 – train </a:t>
            </a:r>
            <a:r>
              <a:rPr lang="en-GB" b="1" dirty="0">
                <a:solidFill>
                  <a:schemeClr val="accent6"/>
                </a:solidFill>
                <a:latin typeface="Noto Sans CJK JP Light"/>
              </a:rPr>
              <a:t>reinforcement learning </a:t>
            </a:r>
            <a:r>
              <a:rPr lang="en-GB" b="1" dirty="0">
                <a:solidFill>
                  <a:schemeClr val="accent6"/>
                </a:solidFill>
              </a:rPr>
              <a:t>policy</a:t>
            </a:r>
            <a:r>
              <a:rPr lang="en-GB" b="1" dirty="0">
                <a:latin typeface="Noto Sans CJK JP Light"/>
              </a:rPr>
              <a:t> </a:t>
            </a:r>
            <a:r>
              <a:rPr lang="en-GB" dirty="0">
                <a:latin typeface="Noto Sans CJK JP Light"/>
              </a:rPr>
              <a:t>network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initialize using supervised network weights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self play (align gradient towards winning)</a:t>
            </a:r>
          </a:p>
          <a:p>
            <a:pPr>
              <a:buNone/>
            </a:pPr>
            <a:r>
              <a:rPr lang="en-GB" dirty="0">
                <a:latin typeface="Noto Sans CJK JP Light"/>
              </a:rPr>
              <a:t>3 – train </a:t>
            </a:r>
            <a:r>
              <a:rPr lang="en-GB" b="1" dirty="0">
                <a:solidFill>
                  <a:schemeClr val="accent6"/>
                </a:solidFill>
                <a:latin typeface="Noto Sans CJK JP Light"/>
              </a:rPr>
              <a:t>value function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use data generated during self play</a:t>
            </a:r>
            <a:endParaRPr lang="en-US" sz="2800" dirty="0">
              <a:latin typeface="Noto Sans CJK JP Light"/>
            </a:endParaRPr>
          </a:p>
        </p:txBody>
      </p:sp>
    </p:spTree>
    <p:extLst>
      <p:ext uri="{BB962C8B-B14F-4D97-AF65-F5344CB8AC3E}">
        <p14:creationId xmlns:p14="http://schemas.microsoft.com/office/powerpoint/2010/main" val="2716586831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Learning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8D70E1-8C5E-48DD-946C-66F659656A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547" y="1842001"/>
            <a:ext cx="9544543" cy="4984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270271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Monte Carlo Tree Search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B5DB89F3-CEBA-49D5-AD8A-98BE20905EFD}"/>
              </a:ext>
            </a:extLst>
          </p:cNvPr>
          <p:cNvSpPr txBox="1">
            <a:spLocks/>
          </p:cNvSpPr>
          <p:nvPr/>
        </p:nvSpPr>
        <p:spPr>
          <a:xfrm>
            <a:off x="656399" y="1921440"/>
            <a:ext cx="9071640" cy="4384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GB" dirty="0"/>
              <a:t>Planning algorithm</a:t>
            </a:r>
            <a:endParaRPr lang="en-GB" dirty="0">
              <a:latin typeface="Noto Sans CJK JP Light"/>
            </a:endParaRPr>
          </a:p>
          <a:p>
            <a:pPr>
              <a:buNone/>
            </a:pPr>
            <a:endParaRPr lang="en-GB" dirty="0">
              <a:latin typeface="Noto Sans CJK JP Light"/>
            </a:endParaRPr>
          </a:p>
          <a:p>
            <a:pPr>
              <a:buNone/>
            </a:pPr>
            <a:r>
              <a:rPr lang="en-GB" dirty="0">
                <a:latin typeface="Noto Sans CJK JP Light"/>
              </a:rPr>
              <a:t>Simulate trajectories from state until episode end </a:t>
            </a:r>
          </a:p>
          <a:p>
            <a:pPr>
              <a:buNone/>
            </a:pPr>
            <a:endParaRPr lang="en-GB" dirty="0">
              <a:latin typeface="Noto Sans CJK JP Light"/>
            </a:endParaRPr>
          </a:p>
          <a:p>
            <a:pPr>
              <a:buNone/>
            </a:pPr>
            <a:r>
              <a:rPr lang="en-GB" dirty="0">
                <a:latin typeface="Noto Sans CJK JP Light"/>
              </a:rPr>
              <a:t>Simulated using linear fast rollout policy</a:t>
            </a:r>
          </a:p>
          <a:p>
            <a:pPr>
              <a:buNone/>
            </a:pPr>
            <a:endParaRPr lang="en-GB" sz="2800" dirty="0">
              <a:latin typeface="Noto Sans CJK JP Light"/>
            </a:endParaRPr>
          </a:p>
          <a:p>
            <a:pPr>
              <a:buNone/>
            </a:pPr>
            <a:endParaRPr lang="en-US" sz="2800" dirty="0">
              <a:latin typeface="Noto Sans CJK JP Light"/>
            </a:endParaRPr>
          </a:p>
        </p:txBody>
      </p:sp>
    </p:spTree>
    <p:extLst>
      <p:ext uri="{BB962C8B-B14F-4D97-AF65-F5344CB8AC3E}">
        <p14:creationId xmlns:p14="http://schemas.microsoft.com/office/powerpoint/2010/main" val="557450274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Monte Carlo Tree Search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357E36-0BE5-4B42-963D-8231AB107E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94" y="1856263"/>
            <a:ext cx="10080625" cy="5071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838644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AlphaGo, in context – Andrej </a:t>
            </a:r>
            <a:r>
              <a:rPr lang="en-GB" dirty="0" err="1"/>
              <a:t>Karpathy</a:t>
            </a:r>
            <a:endParaRPr lang="en-GB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B5DB89F3-CEBA-49D5-AD8A-98BE20905EFD}"/>
              </a:ext>
            </a:extLst>
          </p:cNvPr>
          <p:cNvSpPr txBox="1">
            <a:spLocks/>
          </p:cNvSpPr>
          <p:nvPr/>
        </p:nvSpPr>
        <p:spPr>
          <a:xfrm>
            <a:off x="656399" y="1921440"/>
            <a:ext cx="9071640" cy="4384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sz="2800" dirty="0"/>
              <a:t>Convenient properties of Go</a:t>
            </a:r>
          </a:p>
          <a:p>
            <a:r>
              <a:rPr lang="en-US" sz="2200" dirty="0"/>
              <a:t>fully deterministic</a:t>
            </a:r>
          </a:p>
          <a:p>
            <a:r>
              <a:rPr lang="en-US" sz="2200" dirty="0"/>
              <a:t>fully observed</a:t>
            </a:r>
          </a:p>
          <a:p>
            <a:r>
              <a:rPr lang="en-US" sz="2200" dirty="0"/>
              <a:t>discrete action space</a:t>
            </a:r>
          </a:p>
          <a:p>
            <a:r>
              <a:rPr lang="en-US" sz="2200" dirty="0"/>
              <a:t>access to perfect simulator</a:t>
            </a:r>
          </a:p>
          <a:p>
            <a:r>
              <a:rPr lang="en-US" sz="2200" dirty="0"/>
              <a:t>relatively short episodes </a:t>
            </a:r>
          </a:p>
          <a:p>
            <a:r>
              <a:rPr lang="en-US" sz="2200" dirty="0"/>
              <a:t>evaluation is clear</a:t>
            </a:r>
          </a:p>
          <a:p>
            <a:r>
              <a:rPr lang="en-US" sz="2200" dirty="0"/>
              <a:t>huge datasets of human play</a:t>
            </a:r>
          </a:p>
          <a:p>
            <a:r>
              <a:rPr lang="en-US" sz="2200" i="1" dirty="0"/>
              <a:t>energy consumption (human ≈ 50 W) 1080 </a:t>
            </a:r>
            <a:r>
              <a:rPr lang="en-US" sz="2200" i="1" dirty="0" err="1"/>
              <a:t>ti</a:t>
            </a:r>
            <a:r>
              <a:rPr lang="en-US" sz="2200" i="1" dirty="0"/>
              <a:t> = 250 W</a:t>
            </a:r>
            <a:endParaRPr lang="en-US" sz="2200" dirty="0"/>
          </a:p>
          <a:p>
            <a:br>
              <a:rPr lang="en-US" sz="2200" dirty="0"/>
            </a:br>
            <a:r>
              <a:rPr lang="en-US" sz="2200" u="sng" dirty="0">
                <a:hlinkClick r:id="rId3"/>
              </a:rPr>
              <a:t>https://medium.com/@karpathy/alphago-in-context-c47718cb95a5</a:t>
            </a:r>
            <a:endParaRPr lang="en-US" sz="2200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2583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E2FAE-B95B-4444-B902-CED255441A4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Deep reinforcement learning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71A8D8-A2A5-4864-8228-B87917AD6E1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>
              <a:buNone/>
            </a:pPr>
            <a:r>
              <a:rPr lang="en-GB" dirty="0"/>
              <a:t>Deep learning</a:t>
            </a:r>
          </a:p>
          <a:p>
            <a:pPr lvl="0">
              <a:buNone/>
            </a:pPr>
            <a:r>
              <a:rPr lang="en-GB" sz="2800" dirty="0"/>
              <a:t>using neural networks with multiple layers</a:t>
            </a:r>
          </a:p>
          <a:p>
            <a:pPr lvl="0">
              <a:buNone/>
            </a:pPr>
            <a:endParaRPr lang="en-GB" dirty="0"/>
          </a:p>
          <a:p>
            <a:pPr lvl="0">
              <a:buNone/>
            </a:pPr>
            <a:r>
              <a:rPr lang="en-GB" dirty="0"/>
              <a:t>Deep reinforcement learning</a:t>
            </a:r>
          </a:p>
          <a:p>
            <a:pPr lvl="0">
              <a:buNone/>
            </a:pPr>
            <a:r>
              <a:rPr lang="en-GB" sz="2800" dirty="0"/>
              <a:t>using multiple layer networks to approximate policies or value functions</a:t>
            </a:r>
          </a:p>
          <a:p>
            <a:pPr lvl="0">
              <a:buNone/>
            </a:pPr>
            <a:endParaRPr lang="en-GB" dirty="0"/>
          </a:p>
          <a:p>
            <a:pPr lvl="0">
              <a:buNone/>
            </a:pPr>
            <a:r>
              <a:rPr lang="en-GB" dirty="0"/>
              <a:t>We can use feedforward, convolutional or recurrent to do the approximation</a:t>
            </a:r>
          </a:p>
        </p:txBody>
      </p:sp>
    </p:spTree>
    <p:extLst>
      <p:ext uri="{BB962C8B-B14F-4D97-AF65-F5344CB8AC3E}">
        <p14:creationId xmlns:p14="http://schemas.microsoft.com/office/powerpoint/2010/main" val="638170752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six – practical concerns</a:t>
            </a:r>
          </a:p>
        </p:txBody>
      </p:sp>
    </p:spTree>
    <p:extLst>
      <p:ext uri="{BB962C8B-B14F-4D97-AF65-F5344CB8AC3E}">
        <p14:creationId xmlns:p14="http://schemas.microsoft.com/office/powerpoint/2010/main" val="1942125518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Reward scaling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86808-B499-414F-88D7-6AD9F7CDA52C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endParaRPr lang="en-US" b="1" dirty="0">
              <a:solidFill>
                <a:schemeClr val="accent6"/>
              </a:solidFill>
            </a:endParaRP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33374B83-CD06-4BC3-8E6C-47A624DFB51A}"/>
              </a:ext>
            </a:extLst>
          </p:cNvPr>
          <p:cNvSpPr txBox="1">
            <a:spLocks/>
          </p:cNvSpPr>
          <p:nvPr/>
        </p:nvSpPr>
        <p:spPr>
          <a:xfrm>
            <a:off x="656399" y="1921440"/>
            <a:ext cx="9071640" cy="4384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r>
              <a:rPr lang="en-US" dirty="0">
                <a:solidFill>
                  <a:schemeClr val="tx1"/>
                </a:solidFill>
                <a:latin typeface="Noto Sans CJK JP Light"/>
              </a:rPr>
              <a:t>Reward scaling (target of the network)</a:t>
            </a:r>
          </a:p>
          <a:p>
            <a:pPr>
              <a:buFont typeface="StarSymbol"/>
              <a:buNone/>
            </a:pPr>
            <a:r>
              <a:rPr lang="en-US" dirty="0">
                <a:latin typeface="Noto Sans CJK JP Light"/>
              </a:rPr>
              <a:t>Tracking learning (</a:t>
            </a:r>
            <a:r>
              <a:rPr lang="en-US" dirty="0" err="1">
                <a:latin typeface="Noto Sans CJK JP Light"/>
              </a:rPr>
              <a:t>learnuing</a:t>
            </a:r>
            <a:r>
              <a:rPr lang="en-US" dirty="0">
                <a:latin typeface="Noto Sans CJK JP Light"/>
              </a:rPr>
              <a:t> curves – take from Atari 2015)</a:t>
            </a:r>
          </a:p>
        </p:txBody>
      </p:sp>
    </p:spTree>
    <p:extLst>
      <p:ext uri="{BB962C8B-B14F-4D97-AF65-F5344CB8AC3E}">
        <p14:creationId xmlns:p14="http://schemas.microsoft.com/office/powerpoint/2010/main" val="1086305656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Learning curves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86808-B499-414F-88D7-6AD9F7CDA52C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endParaRPr lang="en-US" b="1" dirty="0">
              <a:solidFill>
                <a:schemeClr val="accent6"/>
              </a:solidFill>
            </a:endParaRP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33374B83-CD06-4BC3-8E6C-47A624DFB51A}"/>
              </a:ext>
            </a:extLst>
          </p:cNvPr>
          <p:cNvSpPr txBox="1">
            <a:spLocks/>
          </p:cNvSpPr>
          <p:nvPr/>
        </p:nvSpPr>
        <p:spPr>
          <a:xfrm>
            <a:off x="656399" y="1921440"/>
            <a:ext cx="9071640" cy="4384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r>
              <a:rPr lang="en-US" dirty="0">
                <a:latin typeface="Noto Sans CJK JP Light"/>
              </a:rPr>
              <a:t>(</a:t>
            </a:r>
            <a:r>
              <a:rPr lang="en-US" dirty="0" err="1">
                <a:latin typeface="Noto Sans CJK JP Light"/>
              </a:rPr>
              <a:t>learnuing</a:t>
            </a:r>
            <a:r>
              <a:rPr lang="en-US" dirty="0">
                <a:latin typeface="Noto Sans CJK JP Light"/>
              </a:rPr>
              <a:t> curves – take from Atari 2015)</a:t>
            </a:r>
          </a:p>
        </p:txBody>
      </p:sp>
    </p:spTree>
    <p:extLst>
      <p:ext uri="{BB962C8B-B14F-4D97-AF65-F5344CB8AC3E}">
        <p14:creationId xmlns:p14="http://schemas.microsoft.com/office/powerpoint/2010/main" val="839421595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0D71FB7-ED57-4180-818E-A6A019A98E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687" y="1717674"/>
            <a:ext cx="9239250" cy="412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238992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John Schulman advice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86808-B499-414F-88D7-6AD9F7CDA52C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r>
              <a:rPr lang="en-US" dirty="0"/>
              <a:t>Quick experiments on small test problems</a:t>
            </a:r>
          </a:p>
          <a:p>
            <a:pPr>
              <a:buFont typeface="StarSymbol"/>
              <a:buNone/>
            </a:pPr>
            <a:endParaRPr lang="en-US" dirty="0"/>
          </a:p>
          <a:p>
            <a:pPr>
              <a:buFont typeface="StarSymbol"/>
              <a:buNone/>
            </a:pPr>
            <a:r>
              <a:rPr lang="en-US" dirty="0"/>
              <a:t>Interpret &amp; visualize learning process</a:t>
            </a:r>
          </a:p>
          <a:p>
            <a:pPr>
              <a:buFont typeface="StarSymbol"/>
              <a:buNone/>
            </a:pPr>
            <a:r>
              <a:rPr lang="en-US" sz="2800" dirty="0"/>
              <a:t> state visitation, value functions</a:t>
            </a:r>
          </a:p>
          <a:p>
            <a:pPr>
              <a:buFont typeface="StarSymbol"/>
              <a:buNone/>
            </a:pPr>
            <a:endParaRPr lang="en-US" dirty="0"/>
          </a:p>
          <a:p>
            <a:pPr>
              <a:buFont typeface="StarSymbol"/>
              <a:buNone/>
            </a:pPr>
            <a:r>
              <a:rPr lang="en-US" dirty="0"/>
              <a:t>Make it easier to get learning to happen</a:t>
            </a:r>
          </a:p>
          <a:p>
            <a:pPr>
              <a:buFont typeface="StarSymbol"/>
              <a:buNone/>
            </a:pPr>
            <a:r>
              <a:rPr lang="en-US" sz="2800" dirty="0"/>
              <a:t> input features, reward function design</a:t>
            </a:r>
          </a:p>
          <a:p>
            <a:pPr>
              <a:buNone/>
            </a:pPr>
            <a:br>
              <a:rPr lang="en-US" sz="2800" dirty="0"/>
            </a:br>
            <a:r>
              <a:rPr lang="en-US" dirty="0"/>
              <a:t>Always use multiple random seeds</a:t>
            </a:r>
          </a:p>
        </p:txBody>
      </p:sp>
    </p:spTree>
    <p:extLst>
      <p:ext uri="{BB962C8B-B14F-4D97-AF65-F5344CB8AC3E}">
        <p14:creationId xmlns:p14="http://schemas.microsoft.com/office/powerpoint/2010/main" val="2995547640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John Schulman advice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86808-B499-414F-88D7-6AD9F7CDA52C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r>
              <a:rPr lang="en-US" dirty="0"/>
              <a:t>Standardize data</a:t>
            </a:r>
          </a:p>
          <a:p>
            <a:pPr>
              <a:buFont typeface="StarSymbol"/>
              <a:buNone/>
            </a:pPr>
            <a:r>
              <a:rPr lang="en-US" sz="2800" dirty="0"/>
              <a:t> if observations in unknown range, estimate running average mean &amp; </a:t>
            </a:r>
            <a:r>
              <a:rPr lang="en-US" sz="2800" dirty="0" err="1"/>
              <a:t>stdev</a:t>
            </a:r>
            <a:endParaRPr lang="en-US" sz="2800" dirty="0"/>
          </a:p>
          <a:p>
            <a:pPr>
              <a:buFont typeface="StarSymbol"/>
              <a:buNone/>
            </a:pPr>
            <a:endParaRPr lang="en-US" dirty="0"/>
          </a:p>
          <a:p>
            <a:pPr>
              <a:buFont typeface="StarSymbol"/>
              <a:buNone/>
            </a:pPr>
            <a:r>
              <a:rPr lang="en-US" dirty="0"/>
              <a:t>Rescale rewards but don’t shift mean</a:t>
            </a:r>
          </a:p>
          <a:p>
            <a:pPr>
              <a:buFont typeface="StarSymbol"/>
              <a:buNone/>
            </a:pPr>
            <a:endParaRPr lang="en-US" dirty="0"/>
          </a:p>
          <a:p>
            <a:pPr>
              <a:buFont typeface="StarSymbol"/>
              <a:buNone/>
            </a:pPr>
            <a:r>
              <a:rPr lang="en-US" dirty="0"/>
              <a:t>Standardize prediction targets (</a:t>
            </a:r>
            <a:r>
              <a:rPr lang="en-US" dirty="0" err="1"/>
              <a:t>ie</a:t>
            </a:r>
            <a:r>
              <a:rPr lang="en-US" dirty="0"/>
              <a:t> value functions) the same way</a:t>
            </a:r>
          </a:p>
        </p:txBody>
      </p:sp>
    </p:spTree>
    <p:extLst>
      <p:ext uri="{BB962C8B-B14F-4D97-AF65-F5344CB8AC3E}">
        <p14:creationId xmlns:p14="http://schemas.microsoft.com/office/powerpoint/2010/main" val="2598187829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John Schulman advice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86808-B499-414F-88D7-6AD9F7CDA52C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r>
              <a:rPr lang="en-US" dirty="0"/>
              <a:t>Batch size matters</a:t>
            </a:r>
          </a:p>
          <a:p>
            <a:pPr>
              <a:buFont typeface="StarSymbol"/>
              <a:buNone/>
            </a:pPr>
            <a:endParaRPr lang="en-US" dirty="0"/>
          </a:p>
          <a:p>
            <a:pPr>
              <a:buFont typeface="StarSymbol"/>
              <a:buNone/>
            </a:pPr>
            <a:endParaRPr lang="en-US" dirty="0"/>
          </a:p>
          <a:p>
            <a:pPr>
              <a:buNone/>
            </a:pPr>
            <a:r>
              <a:rPr lang="en-US" dirty="0"/>
              <a:t>Policy gradient methods  - policy initialization matters for (determines initial state visitation)</a:t>
            </a:r>
          </a:p>
          <a:p>
            <a:pPr>
              <a:buFont typeface="StarSymbol"/>
              <a:buNone/>
            </a:pPr>
            <a:endParaRPr lang="en-US" dirty="0"/>
          </a:p>
          <a:p>
            <a:pPr>
              <a:buFont typeface="StarSymbol"/>
              <a:buNone/>
            </a:pPr>
            <a:r>
              <a:rPr lang="en-US" dirty="0"/>
              <a:t>DQN converges slowly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FC9934-E5EC-4B70-BB2D-D737D6FEFC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999" y="2567440"/>
            <a:ext cx="7867650" cy="108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609750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Seven – beyond the expectation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AD4389-3B51-4CFA-831B-F5A7AEF644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94" y="2958039"/>
            <a:ext cx="10080625" cy="221509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6CBDABF-2561-4BB9-BDF4-B314ACC624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7560354" y="5196341"/>
            <a:ext cx="723900" cy="211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465772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Beyond the expectation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86808-B499-414F-88D7-6AD9F7CDA52C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endParaRPr lang="en-US" b="1" dirty="0">
              <a:solidFill>
                <a:schemeClr val="accent6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2">
                <a:extLst>
                  <a:ext uri="{FF2B5EF4-FFF2-40B4-BE49-F238E27FC236}">
                    <a16:creationId xmlns:a16="http://schemas.microsoft.com/office/drawing/2014/main" id="{33374B83-CD06-4BC3-8E6C-47A624DFB51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56399" y="1921440"/>
                <a:ext cx="9071640" cy="43844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lIns="0" tIns="0" rIns="0" bIns="0">
                <a:noAutofit/>
              </a:bodyPr>
              <a:lstStyle>
                <a:lvl1pPr lvl="0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1pPr>
                <a:lvl2pPr lvl="1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2pPr>
                <a:lvl3pPr lvl="2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3pPr>
                <a:lvl4pPr lvl="3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4pPr>
                <a:lvl5pPr lvl="4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5pPr>
                <a:lvl6pPr lvl="5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6pPr>
                <a:lvl7pPr lvl="6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Font typeface="StarSymbol"/>
                  <a:buNone/>
                </a:pPr>
                <a:r>
                  <a:rPr lang="en-US" dirty="0">
                    <a:solidFill>
                      <a:schemeClr val="tx1"/>
                    </a:solidFill>
                    <a:latin typeface="Noto Sans CJK JP Light"/>
                  </a:rPr>
                  <a:t>All the reinforcement learning today we have seen is about the </a:t>
                </a:r>
                <a:r>
                  <a:rPr lang="en-US" b="1" dirty="0">
                    <a:solidFill>
                      <a:schemeClr val="accent6"/>
                    </a:solidFill>
                    <a:latin typeface="Noto Sans CJK JP Light"/>
                  </a:rPr>
                  <a:t>expectation</a:t>
                </a:r>
                <a:r>
                  <a:rPr lang="en-US" dirty="0">
                    <a:solidFill>
                      <a:schemeClr val="tx1"/>
                    </a:solidFill>
                    <a:latin typeface="Noto Sans CJK JP Light"/>
                  </a:rPr>
                  <a:t> or the average </a:t>
                </a:r>
              </a:p>
              <a:p>
                <a:pPr>
                  <a:buFont typeface="StarSymbol"/>
                  <a:buNone/>
                </a:pPr>
                <a:endParaRPr lang="en-US" dirty="0">
                  <a:latin typeface="Noto Sans CJK JP Light"/>
                </a:endParaRP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]=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>
                  <a:latin typeface="Noto Sans CJK JP Light"/>
                </a:endParaRPr>
              </a:p>
              <a:p>
                <a:pPr>
                  <a:buFont typeface="StarSymbol"/>
                  <a:buNone/>
                </a:pPr>
                <a:endParaRPr lang="en-US" dirty="0">
                  <a:latin typeface="Noto Sans CJK JP Light"/>
                </a:endParaRPr>
              </a:p>
              <a:p>
                <a:pPr>
                  <a:buFont typeface="StarSymbol"/>
                  <a:buNone/>
                </a:pPr>
                <a:r>
                  <a:rPr lang="en-US" dirty="0">
                    <a:latin typeface="Noto Sans CJK JP Light"/>
                  </a:rPr>
                  <a:t>In 2017 DeepMind introduced the idea of the value </a:t>
                </a:r>
                <a:r>
                  <a:rPr lang="en-US" b="1" dirty="0">
                    <a:solidFill>
                      <a:schemeClr val="accent6"/>
                    </a:solidFill>
                    <a:latin typeface="Noto Sans CJK JP Light"/>
                  </a:rPr>
                  <a:t>distribution</a:t>
                </a:r>
              </a:p>
              <a:p>
                <a:pPr>
                  <a:buFont typeface="StarSymbol"/>
                  <a:buNone/>
                </a:pPr>
                <a:endParaRPr lang="en-US" b="1" dirty="0">
                  <a:solidFill>
                    <a:schemeClr val="accent6"/>
                  </a:solidFill>
                  <a:latin typeface="Noto Sans CJK JP Light"/>
                </a:endParaRPr>
              </a:p>
              <a:p>
                <a:pPr>
                  <a:buFont typeface="StarSymbol"/>
                  <a:buNone/>
                </a:pPr>
                <a:r>
                  <a:rPr lang="en-US" dirty="0">
                    <a:latin typeface="Noto Sans CJK JP Light"/>
                  </a:rPr>
                  <a:t>State of the art results</a:t>
                </a:r>
              </a:p>
            </p:txBody>
          </p:sp>
        </mc:Choice>
        <mc:Fallback xmlns="">
          <p:sp>
            <p:nvSpPr>
              <p:cNvPr id="4" name="Text Placeholder 2">
                <a:extLst>
                  <a:ext uri="{FF2B5EF4-FFF2-40B4-BE49-F238E27FC236}">
                    <a16:creationId xmlns:a16="http://schemas.microsoft.com/office/drawing/2014/main" id="{33374B83-CD06-4BC3-8E6C-47A624DFB5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399" y="1921440"/>
                <a:ext cx="9071640" cy="4384440"/>
              </a:xfrm>
              <a:prstGeom prst="rect">
                <a:avLst/>
              </a:prstGeom>
              <a:blipFill>
                <a:blip r:embed="rId3"/>
                <a:stretch>
                  <a:fillRect l="-2755" t="-2782" b="-2614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82278247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Beyond the expectation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7C37A5D-C087-4B1A-BECB-504025315C01}"/>
              </a:ext>
            </a:extLst>
          </p:cNvPr>
          <p:cNvGrpSpPr/>
          <p:nvPr/>
        </p:nvGrpSpPr>
        <p:grpSpPr>
          <a:xfrm>
            <a:off x="65808" y="1563480"/>
            <a:ext cx="5816184" cy="4474154"/>
            <a:chOff x="201994" y="1563480"/>
            <a:chExt cx="7331321" cy="552448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C8EBE6F-6D87-4FDE-894F-25002BBFB81F}"/>
                </a:ext>
              </a:extLst>
            </p:cNvPr>
            <p:cNvGrpSpPr/>
            <p:nvPr/>
          </p:nvGrpSpPr>
          <p:grpSpPr>
            <a:xfrm>
              <a:off x="201994" y="1563480"/>
              <a:ext cx="7331321" cy="5524480"/>
              <a:chOff x="411718" y="1728131"/>
              <a:chExt cx="7331321" cy="5524480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2B0751C8-B027-4FEF-B489-78A1F67F46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11718" y="1728131"/>
                <a:ext cx="7331321" cy="5524480"/>
              </a:xfrm>
              <a:prstGeom prst="rect">
                <a:avLst/>
              </a:prstGeom>
            </p:spPr>
          </p:pic>
          <p:pic>
            <p:nvPicPr>
              <p:cNvPr id="8" name="Picture 2" descr="https://upload.wikimedia.org/wikipedia/commons/thumb/f/f6/HAL9000.svg/1200px-HAL9000.svg.png">
                <a:extLst>
                  <a:ext uri="{FF2B5EF4-FFF2-40B4-BE49-F238E27FC236}">
                    <a16:creationId xmlns:a16="http://schemas.microsoft.com/office/drawing/2014/main" id="{96F21FE8-AC29-46FD-8959-9DCC778393E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7254145" y="4792309"/>
                <a:ext cx="401671" cy="40167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0" name="Straight Connector 9">
              <a:extLst>
                <a:ext uri="{FF2B5EF4-FFF2-40B4-BE49-F238E27FC236}">
                  <a16:creationId xmlns:a16="http://schemas.microsoft.com/office/drawing/2014/main" id="{301BFCD3-489A-4E21-94B7-E65F261AEF9B}"/>
                </a:ext>
              </a:extLst>
            </p:cNvPr>
            <p:cNvSpPr/>
            <p:nvPr/>
          </p:nvSpPr>
          <p:spPr>
            <a:xfrm flipH="1">
              <a:off x="6090406" y="5029329"/>
              <a:ext cx="1040235" cy="1530862"/>
            </a:xfrm>
            <a:prstGeom prst="line">
              <a:avLst/>
            </a:prstGeom>
            <a:noFill/>
            <a:ln w="63500" cap="sq">
              <a:solidFill>
                <a:srgbClr val="92D050"/>
              </a:solidFill>
              <a:prstDash val="solid"/>
              <a:bevel/>
              <a:headEnd w="sm" len="med"/>
              <a:tailEnd type="none" w="med" len="med"/>
            </a:ln>
          </p:spPr>
          <p:txBody>
            <a:bodyPr vert="horz" wrap="none" lIns="90000" tIns="45000" rIns="90000" bIns="4500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GB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1" name="Straight Connector 10">
              <a:extLst>
                <a:ext uri="{FF2B5EF4-FFF2-40B4-BE49-F238E27FC236}">
                  <a16:creationId xmlns:a16="http://schemas.microsoft.com/office/drawing/2014/main" id="{8E3F8BDD-4AE5-4F81-9D35-AE72540306FC}"/>
                </a:ext>
              </a:extLst>
            </p:cNvPr>
            <p:cNvSpPr/>
            <p:nvPr/>
          </p:nvSpPr>
          <p:spPr>
            <a:xfrm flipH="1" flipV="1">
              <a:off x="4345497" y="5444455"/>
              <a:ext cx="1744909" cy="1115736"/>
            </a:xfrm>
            <a:prstGeom prst="line">
              <a:avLst/>
            </a:prstGeom>
            <a:noFill/>
            <a:ln w="63500" cap="sq">
              <a:solidFill>
                <a:srgbClr val="92D050"/>
              </a:solidFill>
              <a:prstDash val="solid"/>
              <a:bevel/>
              <a:headEnd w="sm" len="med"/>
              <a:tailEnd type="triangle" w="med" len="med"/>
            </a:ln>
          </p:spPr>
          <p:txBody>
            <a:bodyPr vert="horz" wrap="none" lIns="90000" tIns="45000" rIns="90000" bIns="4500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GB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2" name="Straight Connector 11">
              <a:extLst>
                <a:ext uri="{FF2B5EF4-FFF2-40B4-BE49-F238E27FC236}">
                  <a16:creationId xmlns:a16="http://schemas.microsoft.com/office/drawing/2014/main" id="{71DA61A2-FD7D-4887-9F0E-1D278B76A1C9}"/>
                </a:ext>
              </a:extLst>
            </p:cNvPr>
            <p:cNvSpPr/>
            <p:nvPr/>
          </p:nvSpPr>
          <p:spPr>
            <a:xfrm flipH="1" flipV="1">
              <a:off x="3011646" y="1978604"/>
              <a:ext cx="4032773" cy="2703765"/>
            </a:xfrm>
            <a:prstGeom prst="line">
              <a:avLst/>
            </a:prstGeom>
            <a:noFill/>
            <a:ln w="63500" cap="sq">
              <a:solidFill>
                <a:schemeClr val="accent2"/>
              </a:solidFill>
              <a:prstDash val="solid"/>
              <a:bevel/>
              <a:headEnd w="sm" len="med"/>
              <a:tailEnd type="none" w="med" len="med"/>
            </a:ln>
          </p:spPr>
          <p:txBody>
            <a:bodyPr vert="horz" wrap="none" lIns="90000" tIns="45000" rIns="90000" bIns="4500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GB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3" name="Straight Connector 12">
              <a:extLst>
                <a:ext uri="{FF2B5EF4-FFF2-40B4-BE49-F238E27FC236}">
                  <a16:creationId xmlns:a16="http://schemas.microsoft.com/office/drawing/2014/main" id="{0FB63945-393D-4439-B8C6-698E67C0226F}"/>
                </a:ext>
              </a:extLst>
            </p:cNvPr>
            <p:cNvSpPr/>
            <p:nvPr/>
          </p:nvSpPr>
          <p:spPr>
            <a:xfrm flipV="1">
              <a:off x="1862356" y="1978604"/>
              <a:ext cx="1149292" cy="1813219"/>
            </a:xfrm>
            <a:prstGeom prst="line">
              <a:avLst/>
            </a:prstGeom>
            <a:noFill/>
            <a:ln w="63500" cap="sq">
              <a:solidFill>
                <a:schemeClr val="accent2"/>
              </a:solidFill>
              <a:prstDash val="solid"/>
              <a:bevel/>
              <a:headEnd w="sm" len="med"/>
              <a:tailEnd type="none" w="med" len="med"/>
            </a:ln>
          </p:spPr>
          <p:txBody>
            <a:bodyPr vert="horz" wrap="none" lIns="90000" tIns="45000" rIns="90000" bIns="4500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GB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4" name="Straight Connector 13">
              <a:extLst>
                <a:ext uri="{FF2B5EF4-FFF2-40B4-BE49-F238E27FC236}">
                  <a16:creationId xmlns:a16="http://schemas.microsoft.com/office/drawing/2014/main" id="{25065167-5FFC-4219-96B9-A01F1F159460}"/>
                </a:ext>
              </a:extLst>
            </p:cNvPr>
            <p:cNvSpPr/>
            <p:nvPr/>
          </p:nvSpPr>
          <p:spPr>
            <a:xfrm flipH="1" flipV="1">
              <a:off x="1862355" y="3791822"/>
              <a:ext cx="2348917" cy="1560354"/>
            </a:xfrm>
            <a:prstGeom prst="line">
              <a:avLst/>
            </a:prstGeom>
            <a:noFill/>
            <a:ln w="63500" cap="sq">
              <a:solidFill>
                <a:schemeClr val="accent2"/>
              </a:solidFill>
              <a:prstDash val="solid"/>
              <a:bevel/>
              <a:headEnd type="triangle" w="sm" len="med"/>
              <a:tailEnd type="none" w="med" len="med"/>
            </a:ln>
          </p:spPr>
          <p:txBody>
            <a:bodyPr vert="horz" wrap="none" lIns="90000" tIns="45000" rIns="90000" bIns="4500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GB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 Placeholder 2">
                <a:extLst>
                  <a:ext uri="{FF2B5EF4-FFF2-40B4-BE49-F238E27FC236}">
                    <a16:creationId xmlns:a16="http://schemas.microsoft.com/office/drawing/2014/main" id="{80A1CAE8-833E-4645-BEE2-DC3FE637CA2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70059" y="1769040"/>
                <a:ext cx="3505579" cy="5572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>
                <a:noAutofit/>
              </a:bodyPr>
              <a:lstStyle>
                <a:lvl1pPr lvl="0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1pPr>
                <a:lvl2pPr lvl="1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2pPr>
                <a:lvl3pPr lvl="2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3pPr>
                <a:lvl4pPr lvl="3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4pPr>
                <a:lvl5pPr lvl="4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5pPr>
                <a:lvl6pPr lvl="5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6pPr>
                <a:lvl7pPr lvl="6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Font typeface="StarSymbol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  <m:r>
                        <a:rPr lang="en-US" sz="2800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800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sz="2800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sz="2800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sz="2800" i="1" baseline="-25000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2800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 = 10 </m:t>
                      </m:r>
                      <m:r>
                        <m:rPr>
                          <m:sty m:val="p"/>
                        </m:rPr>
                        <a:rPr lang="en-US" sz="2800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min</m:t>
                      </m:r>
                      <m:r>
                        <a:rPr lang="en-GB" sz="2800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</m:t>
                      </m:r>
                    </m:oMath>
                  </m:oMathPara>
                </a14:m>
                <a:endParaRPr lang="en-US" sz="2800" dirty="0">
                  <a:solidFill>
                    <a:schemeClr val="accent2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Font typeface="StarSymbol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  <m:r>
                        <a:rPr lang="en-US" sz="2800" i="1" dirty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800" i="1" dirty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sz="2800" i="1" dirty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80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GB" sz="2800" b="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i="1" dirty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 = 5 </m:t>
                      </m:r>
                      <m:r>
                        <m:rPr>
                          <m:sty m:val="p"/>
                        </m:rPr>
                        <a:rPr lang="en-US" sz="2800" i="1" dirty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min</m:t>
                      </m:r>
                      <m:r>
                        <a:rPr lang="en-GB" sz="2800" i="1" dirty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</m:t>
                      </m:r>
                    </m:oMath>
                  </m:oMathPara>
                </a14:m>
                <a:endParaRPr lang="en-US" sz="2800" dirty="0">
                  <a:solidFill>
                    <a:schemeClr val="accent6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Font typeface="StarSymbol"/>
                  <a:buNone/>
                </a:pPr>
                <a:endParaRPr lang="en-US" sz="2800" dirty="0">
                  <a:solidFill>
                    <a:schemeClr val="accent6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Font typeface="StarSymbol"/>
                  <a:buNone/>
                </a:pPr>
                <a:r>
                  <a:rPr lang="en-US" sz="2800" dirty="0">
                    <a:solidFill>
                      <a:schemeClr val="accent6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Expectation for uniform random policy = 7.5 min!</a:t>
                </a:r>
              </a:p>
            </p:txBody>
          </p:sp>
        </mc:Choice>
        <mc:Fallback xmlns="">
          <p:sp>
            <p:nvSpPr>
              <p:cNvPr id="16" name="Text Placeholder 2">
                <a:extLst>
                  <a:ext uri="{FF2B5EF4-FFF2-40B4-BE49-F238E27FC236}">
                    <a16:creationId xmlns:a16="http://schemas.microsoft.com/office/drawing/2014/main" id="{80A1CAE8-833E-4645-BEE2-DC3FE637CA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0059" y="1769040"/>
                <a:ext cx="3505579" cy="5572100"/>
              </a:xfrm>
              <a:prstGeom prst="rect">
                <a:avLst/>
              </a:prstGeom>
              <a:blipFill>
                <a:blip r:embed="rId5"/>
                <a:stretch>
                  <a:fillRect l="-6087" r="-834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2B7788C1-0AAB-4944-A670-BA6E741B524C}"/>
              </a:ext>
            </a:extLst>
          </p:cNvPr>
          <p:cNvSpPr txBox="1">
            <a:spLocks/>
          </p:cNvSpPr>
          <p:nvPr/>
        </p:nvSpPr>
        <p:spPr>
          <a:xfrm>
            <a:off x="656399" y="6373834"/>
            <a:ext cx="9071640" cy="73963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r>
              <a:rPr lang="en-US" dirty="0">
                <a:latin typeface="Noto Sans CJK JP Light"/>
              </a:rPr>
              <a:t>The expectation will never occur in reality!</a:t>
            </a:r>
          </a:p>
        </p:txBody>
      </p:sp>
    </p:spTree>
    <p:extLst>
      <p:ext uri="{BB962C8B-B14F-4D97-AF65-F5344CB8AC3E}">
        <p14:creationId xmlns:p14="http://schemas.microsoft.com/office/powerpoint/2010/main" val="36227454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7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D421F-AFDE-4661-AE1B-9F8A823316E0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0" y="0"/>
            <a:ext cx="10080000" cy="7560000"/>
          </a:xfrm>
        </p:spPr>
        <p:txBody>
          <a:bodyPr/>
          <a:lstStyle/>
          <a:p>
            <a:pPr lvl="0"/>
            <a:r>
              <a:rPr lang="en-GB" sz="5200" dirty="0"/>
              <a:t>Reinforcement learning </a:t>
            </a:r>
            <a:br>
              <a:rPr lang="en-GB" sz="5200" dirty="0"/>
            </a:br>
            <a:br>
              <a:rPr lang="en-GB" dirty="0"/>
            </a:br>
            <a:r>
              <a:rPr lang="en-GB" sz="3200" dirty="0"/>
              <a:t>is</a:t>
            </a:r>
            <a:br>
              <a:rPr lang="en-GB" sz="3200" dirty="0"/>
            </a:br>
            <a:br>
              <a:rPr lang="en-GB" b="1" dirty="0"/>
            </a:br>
            <a:r>
              <a:rPr lang="en-GB" sz="5200" b="1" dirty="0">
                <a:solidFill>
                  <a:srgbClr val="92D050"/>
                </a:solidFill>
              </a:rPr>
              <a:t>learning through action</a:t>
            </a:r>
          </a:p>
        </p:txBody>
      </p:sp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7437427-7F56-42DD-B98A-B75B4997F9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1423" y="302078"/>
            <a:ext cx="8460393" cy="637630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1BBEE40-5D4F-491A-86CF-74B5BEE018E1}"/>
              </a:ext>
            </a:extLst>
          </p:cNvPr>
          <p:cNvSpPr/>
          <p:nvPr/>
        </p:nvSpPr>
        <p:spPr>
          <a:xfrm>
            <a:off x="4459421" y="6571031"/>
            <a:ext cx="26761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i="1" dirty="0" err="1"/>
              <a:t>Bellemare</a:t>
            </a:r>
            <a:r>
              <a:rPr lang="en-GB" i="1" dirty="0"/>
              <a:t> et. al 2017</a:t>
            </a:r>
          </a:p>
        </p:txBody>
      </p:sp>
    </p:spTree>
    <p:extLst>
      <p:ext uri="{BB962C8B-B14F-4D97-AF65-F5344CB8AC3E}">
        <p14:creationId xmlns:p14="http://schemas.microsoft.com/office/powerpoint/2010/main" val="3230515726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Beyond the expectation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326EC2-77AF-48D9-847D-8E055DFD77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0288" y="1796143"/>
            <a:ext cx="8019061" cy="455567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BC45388-BB56-4EAB-ADBF-227882C15C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6476" y="6709639"/>
            <a:ext cx="5264149" cy="850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031582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301319"/>
            <a:ext cx="9071640" cy="6940401"/>
          </a:xfrm>
        </p:spPr>
        <p:txBody>
          <a:bodyPr/>
          <a:lstStyle/>
          <a:p>
            <a:pPr lvl="0"/>
            <a:r>
              <a:rPr lang="en-GB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3883127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8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ECAEEF1-13BE-4AA5-BC0E-DE4CB8752FB0}"/>
              </a:ext>
            </a:extLst>
          </p:cNvPr>
          <p:cNvSpPr txBox="1"/>
          <p:nvPr/>
        </p:nvSpPr>
        <p:spPr>
          <a:xfrm>
            <a:off x="2592000" y="1224000"/>
            <a:ext cx="4824000" cy="3463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7C863512-1FD4-4F11-9725-E741D5C23C54}"/>
              </a:ext>
            </a:extLst>
          </p:cNvPr>
          <p:cNvSpPr/>
          <p:nvPr/>
        </p:nvSpPr>
        <p:spPr>
          <a:xfrm>
            <a:off x="2376000" y="720000"/>
            <a:ext cx="5688000" cy="216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DDDDDD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b="1"/>
            </a:pPr>
            <a:r>
              <a:rPr lang="en-GB" sz="4200" b="1" i="0" u="none" strike="noStrike" kern="1200" cap="none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SC Regular" pitchFamily="2"/>
                <a:cs typeface="FreeSans" pitchFamily="2"/>
              </a:rPr>
              <a:t>AGENT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2841D51E-4EF2-46FE-AFF5-3E18722FC9A0}"/>
              </a:ext>
            </a:extLst>
          </p:cNvPr>
          <p:cNvSpPr/>
          <p:nvPr/>
        </p:nvSpPr>
        <p:spPr>
          <a:xfrm>
            <a:off x="2376000" y="4536000"/>
            <a:ext cx="5688000" cy="216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DDDDDD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b="1"/>
            </a:pPr>
            <a:r>
              <a:rPr lang="en-GB" sz="4200" b="1" i="0" u="none" strike="noStrike" kern="1200" cap="none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SC Regular" pitchFamily="2"/>
                <a:cs typeface="FreeSans" pitchFamily="2"/>
              </a:rPr>
              <a:t>ENVIRONMENT</a:t>
            </a:r>
          </a:p>
        </p:txBody>
      </p:sp>
      <p:sp>
        <p:nvSpPr>
          <p:cNvPr id="5" name="Straight Connector 4">
            <a:extLst>
              <a:ext uri="{FF2B5EF4-FFF2-40B4-BE49-F238E27FC236}">
                <a16:creationId xmlns:a16="http://schemas.microsoft.com/office/drawing/2014/main" id="{E21E59C1-CD61-4F2C-9C7D-7371ABAC2C1E}"/>
              </a:ext>
            </a:extLst>
          </p:cNvPr>
          <p:cNvSpPr/>
          <p:nvPr/>
        </p:nvSpPr>
        <p:spPr>
          <a:xfrm>
            <a:off x="8063999" y="1728000"/>
            <a:ext cx="1224001" cy="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6" name="Straight Connector 5">
            <a:extLst>
              <a:ext uri="{FF2B5EF4-FFF2-40B4-BE49-F238E27FC236}">
                <a16:creationId xmlns:a16="http://schemas.microsoft.com/office/drawing/2014/main" id="{CF71D0B5-EB38-4F88-9D85-E4D9CCEB363C}"/>
              </a:ext>
            </a:extLst>
          </p:cNvPr>
          <p:cNvSpPr/>
          <p:nvPr/>
        </p:nvSpPr>
        <p:spPr>
          <a:xfrm>
            <a:off x="9252000" y="1692000"/>
            <a:ext cx="0" cy="3924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7" name="Straight Connector 6">
            <a:extLst>
              <a:ext uri="{FF2B5EF4-FFF2-40B4-BE49-F238E27FC236}">
                <a16:creationId xmlns:a16="http://schemas.microsoft.com/office/drawing/2014/main" id="{D94051EF-F42F-47D2-AF65-5A5DB4A0E923}"/>
              </a:ext>
            </a:extLst>
          </p:cNvPr>
          <p:cNvSpPr/>
          <p:nvPr/>
        </p:nvSpPr>
        <p:spPr>
          <a:xfrm>
            <a:off x="1296000" y="1692000"/>
            <a:ext cx="1080000" cy="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8" name="Straight Connector 7">
            <a:extLst>
              <a:ext uri="{FF2B5EF4-FFF2-40B4-BE49-F238E27FC236}">
                <a16:creationId xmlns:a16="http://schemas.microsoft.com/office/drawing/2014/main" id="{EBC88FA8-6C68-4C7E-9798-0138563E6E9B}"/>
              </a:ext>
            </a:extLst>
          </p:cNvPr>
          <p:cNvSpPr/>
          <p:nvPr/>
        </p:nvSpPr>
        <p:spPr>
          <a:xfrm>
            <a:off x="1332000" y="1692000"/>
            <a:ext cx="0" cy="3924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9" name="Straight Connector 8">
            <a:extLst>
              <a:ext uri="{FF2B5EF4-FFF2-40B4-BE49-F238E27FC236}">
                <a16:creationId xmlns:a16="http://schemas.microsoft.com/office/drawing/2014/main" id="{3DEC1453-1F28-44A5-B2AB-CDF6D938C5A6}"/>
              </a:ext>
            </a:extLst>
          </p:cNvPr>
          <p:cNvSpPr/>
          <p:nvPr/>
        </p:nvSpPr>
        <p:spPr>
          <a:xfrm>
            <a:off x="1296000" y="5616000"/>
            <a:ext cx="1080000" cy="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0" name="Straight Connector 9">
            <a:extLst>
              <a:ext uri="{FF2B5EF4-FFF2-40B4-BE49-F238E27FC236}">
                <a16:creationId xmlns:a16="http://schemas.microsoft.com/office/drawing/2014/main" id="{772E53BD-C9ED-4BB1-9CA2-FB741C6F9611}"/>
              </a:ext>
            </a:extLst>
          </p:cNvPr>
          <p:cNvSpPr/>
          <p:nvPr/>
        </p:nvSpPr>
        <p:spPr>
          <a:xfrm flipH="1">
            <a:off x="8063999" y="5580000"/>
            <a:ext cx="1188001" cy="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60F4CCB-93DF-4591-9B7D-E9F6500CAACE}"/>
              </a:ext>
            </a:extLst>
          </p:cNvPr>
          <p:cNvSpPr txBox="1"/>
          <p:nvPr/>
        </p:nvSpPr>
        <p:spPr>
          <a:xfrm>
            <a:off x="1368000" y="2951999"/>
            <a:ext cx="1728000" cy="1512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>
                <a:latin typeface="Noto Sans CJK JP Light" pitchFamily="34"/>
              </a:defRPr>
            </a:pPr>
            <a:r>
              <a:rPr lang="en-GB" sz="2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state,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>
                <a:latin typeface="Noto Sans CJK JP Light" pitchFamily="34"/>
              </a:defRPr>
            </a:pPr>
            <a:r>
              <a:rPr lang="en-GB" sz="2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reward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FE25D19-93F6-451A-9540-310C7FD7231C}"/>
              </a:ext>
            </a:extLst>
          </p:cNvPr>
          <p:cNvSpPr txBox="1"/>
          <p:nvPr/>
        </p:nvSpPr>
        <p:spPr>
          <a:xfrm>
            <a:off x="7488000" y="2951999"/>
            <a:ext cx="1728000" cy="1512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>
                <a:latin typeface="Noto Sans CJK JP Light" pitchFamily="34"/>
              </a:defRPr>
            </a:pPr>
            <a:r>
              <a:rPr lang="en-GB" sz="2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action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E7935E-074D-4F08-86BF-435270B83B1A}"/>
              </a:ext>
            </a:extLst>
          </p:cNvPr>
          <p:cNvSpPr txBox="1"/>
          <p:nvPr/>
        </p:nvSpPr>
        <p:spPr>
          <a:xfrm>
            <a:off x="2376000" y="-360000"/>
            <a:ext cx="5688000" cy="1512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>
                <a:latin typeface="Noto Sans CJK JP Light" pitchFamily="34"/>
              </a:defRPr>
            </a:pPr>
            <a:r>
              <a:rPr lang="en-GB" sz="2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learns to maximise return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291BAEC-76E2-4559-96D3-43419BBDA6EE}"/>
              </a:ext>
            </a:extLst>
          </p:cNvPr>
          <p:cNvSpPr txBox="1"/>
          <p:nvPr/>
        </p:nvSpPr>
        <p:spPr>
          <a:xfrm>
            <a:off x="2376000" y="6192000"/>
            <a:ext cx="5688000" cy="1512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>
                <a:latin typeface="Noto Sans CJK JP Light" pitchFamily="34"/>
              </a:defRPr>
            </a:pPr>
            <a:r>
              <a:rPr lang="en-GB" sz="2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responds to action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CC6F0-7E46-4CE6-97BB-C26CD20A4EA7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Today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A486C3-D1CA-4D5E-AFE3-D038C6714CAF}"/>
              </a:ext>
            </a:extLst>
          </p:cNvPr>
          <p:cNvSpPr txBox="1"/>
          <p:nvPr/>
        </p:nvSpPr>
        <p:spPr>
          <a:xfrm>
            <a:off x="719847" y="1441450"/>
            <a:ext cx="8551153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one	background &amp; terminology</a:t>
            </a:r>
          </a:p>
          <a:p>
            <a:endParaRPr lang="en-US" sz="2400" dirty="0"/>
          </a:p>
          <a:p>
            <a:r>
              <a:rPr lang="en-US" sz="2400" dirty="0"/>
              <a:t>two 	introduction to reinforcement learning</a:t>
            </a:r>
          </a:p>
          <a:p>
            <a:endParaRPr lang="en-US" sz="2400" dirty="0"/>
          </a:p>
          <a:p>
            <a:r>
              <a:rPr lang="en-US" sz="2400" dirty="0"/>
              <a:t>three 	value functions</a:t>
            </a:r>
          </a:p>
          <a:p>
            <a:endParaRPr lang="en-US" sz="2400" dirty="0"/>
          </a:p>
          <a:p>
            <a:r>
              <a:rPr lang="en-US" sz="2400" dirty="0"/>
              <a:t>four	policy gradients</a:t>
            </a:r>
          </a:p>
          <a:p>
            <a:endParaRPr lang="en-US" sz="2400" dirty="0"/>
          </a:p>
          <a:p>
            <a:r>
              <a:rPr lang="en-US" sz="2400" dirty="0"/>
              <a:t>five	AlphaGo</a:t>
            </a:r>
          </a:p>
          <a:p>
            <a:endParaRPr lang="en-US" sz="2400" dirty="0"/>
          </a:p>
          <a:p>
            <a:r>
              <a:rPr lang="en-US" sz="2400" dirty="0"/>
              <a:t>six 	practical concerns</a:t>
            </a:r>
          </a:p>
          <a:p>
            <a:endParaRPr lang="en-US" sz="2400" dirty="0"/>
          </a:p>
          <a:p>
            <a:r>
              <a:rPr lang="en-US" sz="2400" dirty="0"/>
              <a:t>seven 	beyond the expectation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E2FAE-B95B-4444-B902-CED255441A4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Biological inspiration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71A8D8-A2A5-4864-8228-B87917AD6E1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>
              <a:buNone/>
            </a:pPr>
            <a:r>
              <a:rPr lang="en-GB" dirty="0"/>
              <a:t>Neurobiological evidence that reward signals during perceptual learning may influence the characteristics of representations within the primate visual cortex</a:t>
            </a:r>
          </a:p>
          <a:p>
            <a:pPr lvl="0">
              <a:buNone/>
            </a:pPr>
            <a:r>
              <a:rPr lang="en-GB" dirty="0"/>
              <a:t>Atari 2015 (ref 27, 28)</a:t>
            </a:r>
          </a:p>
          <a:p>
            <a:pPr lvl="0">
              <a:buNone/>
            </a:pPr>
            <a:endParaRPr lang="en-GB" dirty="0"/>
          </a:p>
          <a:p>
            <a:pPr lvl="0">
              <a:buNone/>
            </a:pPr>
            <a:r>
              <a:rPr lang="en-GB" dirty="0"/>
              <a:t>Psychological &amp; neuroscientific perspectives of animal behaviour (ref 2/3 </a:t>
            </a:r>
            <a:r>
              <a:rPr lang="en-GB" dirty="0" err="1"/>
              <a:t>atair</a:t>
            </a:r>
            <a:r>
              <a:rPr lang="en-GB" dirty="0"/>
              <a:t> 2015)</a:t>
            </a:r>
          </a:p>
        </p:txBody>
      </p:sp>
    </p:spTree>
    <p:extLst>
      <p:ext uri="{BB962C8B-B14F-4D97-AF65-F5344CB8AC3E}">
        <p14:creationId xmlns:p14="http://schemas.microsoft.com/office/powerpoint/2010/main" val="26080703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0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D4A30-AAF9-45BE-A7A7-A44B138C2CD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Data in reinforcement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C9F121AD-F2AA-40BB-BF57-48E90118BF47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9" y="2015999"/>
                <a:ext cx="9071640" cy="5184000"/>
              </a:xfrm>
            </p:spPr>
            <p:txBody>
              <a:bodyPr/>
              <a:lstStyle/>
              <a:p>
                <a:pPr lvl="0">
                  <a:buNone/>
                </a:pPr>
                <a:r>
                  <a:rPr lang="en-GB" dirty="0"/>
                  <a:t>Data is generated by the learner</a:t>
                </a:r>
              </a:p>
              <a:p>
                <a:pPr lvl="1">
                  <a:buNone/>
                </a:pPr>
                <a:r>
                  <a:rPr lang="en-GB" sz="2800" dirty="0"/>
                  <a:t>supervised learning 	= only as good as the dataset</a:t>
                </a:r>
              </a:p>
              <a:p>
                <a:pPr lvl="1">
                  <a:buNone/>
                </a:pPr>
                <a:r>
                  <a:rPr lang="en-GB" sz="2800" dirty="0"/>
                  <a:t>reinforcement learning 	= can generate more data by acting</a:t>
                </a:r>
              </a:p>
              <a:p>
                <a:pPr lvl="0"/>
                <a:endParaRPr lang="en-GB" dirty="0"/>
              </a:p>
              <a:p>
                <a:pPr lvl="0">
                  <a:buNone/>
                </a:pPr>
                <a:r>
                  <a:rPr lang="en-GB" dirty="0"/>
                  <a:t>Data is the agent’s </a:t>
                </a:r>
                <a:r>
                  <a:rPr lang="en-GB" b="1" dirty="0">
                    <a:solidFill>
                      <a:srgbClr val="92D050"/>
                    </a:solidFill>
                  </a:rPr>
                  <a:t>experience </a:t>
                </a:r>
                <a14:m>
                  <m:oMath xmlns:m="http://schemas.openxmlformats.org/officeDocument/2006/math">
                    <m:r>
                      <a:rPr lang="en-GB" b="1" i="1" dirty="0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b="1" i="1" dirty="0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𝒔</m:t>
                    </m:r>
                    <m:r>
                      <a:rPr lang="en-GB" b="1" i="1" dirty="0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GB" b="1" i="1" dirty="0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𝒂</m:t>
                    </m:r>
                    <m:r>
                      <a:rPr lang="en-GB" b="1" i="1" dirty="0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GB" b="1" i="1" dirty="0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𝒓</m:t>
                    </m:r>
                    <m:r>
                      <a:rPr lang="en-GB" b="1" i="1" dirty="0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GB" b="1" i="1" dirty="0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𝒔</m:t>
                    </m:r>
                    <m:r>
                      <a:rPr lang="en-GB" b="1" i="1" dirty="0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’)</m:t>
                    </m:r>
                  </m:oMath>
                </a14:m>
                <a:endParaRPr lang="en-GB" b="1" i="1" dirty="0">
                  <a:solidFill>
                    <a:srgbClr val="92D05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/>
                <a:endParaRPr lang="en-GB" dirty="0"/>
              </a:p>
              <a:p>
                <a:pPr lvl="0">
                  <a:buNone/>
                </a:pPr>
                <a:r>
                  <a:rPr lang="en-GB" dirty="0"/>
                  <a:t>It’s not clear what we should do with this data (no implicit target)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C9F121AD-F2AA-40BB-BF57-48E90118BF47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9" y="2015999"/>
                <a:ext cx="9071640" cy="5184000"/>
              </a:xfrm>
              <a:blipFill>
                <a:blip r:embed="rId3"/>
                <a:stretch>
                  <a:fillRect l="-2755" t="-247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D4A30-AAF9-45BE-A7A7-A44B138C2CD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Data in reinforcement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C9F121AD-F2AA-40BB-BF57-48E90118BF47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9" y="2015999"/>
                <a:ext cx="9071640" cy="5184000"/>
              </a:xfrm>
            </p:spPr>
            <p:txBody>
              <a:bodyPr anchor="ctr"/>
              <a:lstStyle/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8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[(</m:t>
                      </m:r>
                      <m:sSub>
                        <m:sSubPr>
                          <m:ctrlPr>
                            <a:rPr lang="en-GB" sz="48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GB" sz="48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GB" sz="48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sz="48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GB" sz="48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GB" sz="48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sz="48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GB" sz="48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GB" sz="48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48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</m:t>
                          </m:r>
                          <m:r>
                            <a:rPr lang="en-GB" sz="48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GB" sz="48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GB" sz="48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), </m:t>
                      </m:r>
                    </m:oMath>
                  </m:oMathPara>
                </a14:m>
                <a:endParaRPr lang="en-GB" sz="4800" b="1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8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sz="48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GB" sz="48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GB" sz="48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sz="48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GB" sz="48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GB" sz="48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sz="48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GB" sz="48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GB" sz="48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48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</m:t>
                          </m:r>
                          <m:r>
                            <a:rPr lang="en-GB" sz="48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GB" sz="48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GB" sz="48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), </m:t>
                      </m:r>
                    </m:oMath>
                  </m:oMathPara>
                </a14:m>
                <a:endParaRPr lang="en-GB" sz="4800" b="1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8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sz="48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GB" sz="48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GB" sz="48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sz="48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GB" sz="48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GB" sz="48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sz="48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GB" sz="48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GB" sz="48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48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</m:t>
                          </m:r>
                          <m:r>
                            <a:rPr lang="en-GB" sz="48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GB" sz="48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GB" sz="48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), </m:t>
                      </m:r>
                    </m:oMath>
                  </m:oMathPara>
                </a14:m>
                <a:endParaRPr lang="en-GB" sz="4800" b="1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8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….</m:t>
                      </m:r>
                    </m:oMath>
                  </m:oMathPara>
                </a14:m>
                <a:endParaRPr lang="en-GB" sz="4800" b="1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8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sz="48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GB" sz="48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r>
                        <a:rPr lang="en-GB" sz="48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sz="48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GB" sz="48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r>
                        <a:rPr lang="en-GB" sz="48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sz="48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GB" sz="48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  <m:r>
                            <a:rPr lang="en-GB" sz="48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GB" sz="48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GB" sz="48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48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</m:t>
                          </m:r>
                          <m:r>
                            <a:rPr lang="en-GB" sz="48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GB" sz="48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  <m:r>
                            <a:rPr lang="en-GB" sz="48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GB" sz="48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GB" sz="48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)]</m:t>
                      </m:r>
                    </m:oMath>
                  </m:oMathPara>
                </a14:m>
                <a:endParaRPr lang="en-GB" sz="4800" b="1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:r>
                  <a:rPr lang="en-GB" sz="4800" b="1" i="1" dirty="0">
                    <a:solidFill>
                      <a:srgbClr val="92D050"/>
                    </a:solidFill>
                    <a:latin typeface="Noto Sans CJK JP Light"/>
                    <a:ea typeface="Cambria Math" panose="02040503050406030204" pitchFamily="18" charset="0"/>
                  </a:rPr>
                  <a:t>sequences of experience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C9F121AD-F2AA-40BB-BF57-48E90118BF47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9" y="2015999"/>
                <a:ext cx="9071640" cy="5184000"/>
              </a:xfrm>
              <a:blipFill>
                <a:blip r:embed="rId3"/>
                <a:stretch>
                  <a:fillRect b="-129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839204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BD089D-27E2-4EA3-8A19-9E376BE1A51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Central challenges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007802-5603-4355-B77E-ACDD69F995B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/>
            <a:r>
              <a:rPr lang="en-GB"/>
              <a:t>1 – Exploration vs exploitation</a:t>
            </a:r>
          </a:p>
          <a:p>
            <a:pPr lvl="0"/>
            <a:endParaRPr lang="en-GB"/>
          </a:p>
          <a:p>
            <a:pPr lvl="0"/>
            <a:r>
              <a:rPr lang="en-GB"/>
              <a:t>2 – Data</a:t>
            </a:r>
          </a:p>
          <a:p>
            <a:pPr lvl="0"/>
            <a:endParaRPr lang="en-GB"/>
          </a:p>
          <a:p>
            <a:pPr lvl="0"/>
            <a:r>
              <a:rPr lang="en-GB"/>
              <a:t>3 – Credit assignment</a:t>
            </a:r>
          </a:p>
          <a:p>
            <a:pPr lvl="1"/>
            <a:endParaRPr lang="en-GB"/>
          </a:p>
          <a:p>
            <a:pPr lvl="0"/>
            <a:r>
              <a:rPr lang="en-GB"/>
              <a:t>4 – Sample efficiency</a:t>
            </a:r>
          </a:p>
          <a:p>
            <a:pPr lvl="1">
              <a:buNone/>
            </a:pPr>
            <a:endParaRPr lang="en-GB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96365-D6C5-42B1-9155-9B458097863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Exploration vs exploitation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8C00A9-6153-440B-96A2-67734CAB6A6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>
              <a:buNone/>
            </a:pPr>
            <a:r>
              <a:rPr lang="en-GB" dirty="0"/>
              <a:t>Do I go to the restaurant in Berlin I think is best – or do  I try something new?</a:t>
            </a:r>
          </a:p>
          <a:p>
            <a:pPr lvl="0"/>
            <a:endParaRPr lang="en-GB" dirty="0"/>
          </a:p>
          <a:p>
            <a:pPr lvl="0">
              <a:buNone/>
            </a:pPr>
            <a:r>
              <a:rPr lang="en-GB" dirty="0"/>
              <a:t>Exploration = finding information</a:t>
            </a:r>
          </a:p>
          <a:p>
            <a:pPr lvl="0">
              <a:buNone/>
            </a:pPr>
            <a:r>
              <a:rPr lang="en-GB" dirty="0"/>
              <a:t>Exploitation = using information</a:t>
            </a:r>
          </a:p>
          <a:p>
            <a:pPr lvl="0"/>
            <a:endParaRPr lang="en-GB" dirty="0"/>
          </a:p>
          <a:p>
            <a:pPr lvl="0">
              <a:buNone/>
            </a:pPr>
            <a:r>
              <a:rPr lang="en-GB" dirty="0"/>
              <a:t>How stationary are the environment state transition and reward functions?  How stochastic is my policy?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96365-D6C5-42B1-9155-9B458097863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Exploration vs exploitation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8C00A9-6153-440B-96A2-67734CAB6A6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>
              <a:buNone/>
            </a:pPr>
            <a:r>
              <a:rPr lang="en-GB" dirty="0"/>
              <a:t>Design of reward signal vs exploration required</a:t>
            </a:r>
          </a:p>
          <a:p>
            <a:pPr lvl="0">
              <a:buNone/>
            </a:pPr>
            <a:endParaRPr lang="en-GB" dirty="0"/>
          </a:p>
          <a:p>
            <a:pPr>
              <a:buNone/>
            </a:pPr>
            <a:r>
              <a:rPr lang="en-US" dirty="0"/>
              <a:t>Algorithm does care about the time step</a:t>
            </a:r>
          </a:p>
          <a:p>
            <a:pPr>
              <a:buNone/>
            </a:pPr>
            <a:r>
              <a:rPr lang="en-US" sz="2800" dirty="0"/>
              <a:t> too small = rewards are delayed (credit assignment harder)</a:t>
            </a:r>
          </a:p>
          <a:p>
            <a:pPr>
              <a:buNone/>
            </a:pPr>
            <a:r>
              <a:rPr lang="en-US" sz="2800" dirty="0"/>
              <a:t> exploration becomes more like a random walk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5085554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BC7529-FE5B-4EC4-BD29-66B4C766662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Data – correlated samples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E648A8-5007-44E6-B6C4-7EAB6C91BFF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>
              <a:buNone/>
            </a:pPr>
            <a:r>
              <a:rPr lang="en-GB" dirty="0"/>
              <a:t>All the samples collected on a given episode are correlated (along the state trajectory)</a:t>
            </a:r>
          </a:p>
          <a:p>
            <a:pPr lvl="0"/>
            <a:endParaRPr lang="en-GB" dirty="0"/>
          </a:p>
          <a:p>
            <a:pPr lvl="0">
              <a:buNone/>
            </a:pPr>
            <a:r>
              <a:rPr lang="en-GB" dirty="0"/>
              <a:t>This breaks the </a:t>
            </a:r>
            <a:r>
              <a:rPr lang="en-GB" dirty="0" err="1"/>
              <a:t>iid</a:t>
            </a:r>
            <a:r>
              <a:rPr lang="en-GB" dirty="0"/>
              <a:t> assumption of </a:t>
            </a:r>
            <a:r>
              <a:rPr lang="en-GB" dirty="0">
                <a:solidFill>
                  <a:srgbClr val="FF0000"/>
                </a:solidFill>
              </a:rPr>
              <a:t>independent sampling</a:t>
            </a:r>
          </a:p>
          <a:p>
            <a:pPr lvl="0"/>
            <a:endParaRPr lang="en-GB" dirty="0"/>
          </a:p>
          <a:p>
            <a:pPr lvl="0">
              <a:buNone/>
            </a:pPr>
            <a:r>
              <a:rPr lang="en-GB" dirty="0"/>
              <a:t>Sequences of experiences are correlated – the sampling is not independent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6CC14-B9FB-4A83-9C40-ED655A412F93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Data – non-stationary distribution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D2739B-A335-4DBA-BB47-23FE4AAD884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>
              <a:buNone/>
            </a:pPr>
            <a:r>
              <a:rPr lang="en-GB" dirty="0"/>
              <a:t>Learning changes the data we see</a:t>
            </a:r>
          </a:p>
          <a:p>
            <a:pPr lvl="0">
              <a:buNone/>
            </a:pPr>
            <a:r>
              <a:rPr lang="en-GB" dirty="0"/>
              <a:t>Exploration changes the data we see</a:t>
            </a:r>
            <a:endParaRPr lang="en-US" dirty="0"/>
          </a:p>
          <a:p>
            <a:pPr lvl="0">
              <a:buNone/>
            </a:pPr>
            <a:r>
              <a:rPr lang="en-US" dirty="0"/>
              <a:t>Environment can be non-stationary</a:t>
            </a:r>
          </a:p>
          <a:p>
            <a:pPr lvl="0"/>
            <a:endParaRPr lang="en-GB" dirty="0"/>
          </a:p>
          <a:p>
            <a:pPr lvl="0">
              <a:buNone/>
            </a:pPr>
            <a:r>
              <a:rPr lang="en-GB" dirty="0"/>
              <a:t>All of these break the </a:t>
            </a:r>
            <a:r>
              <a:rPr lang="en-GB" dirty="0">
                <a:solidFill>
                  <a:srgbClr val="FF0000"/>
                </a:solidFill>
              </a:rPr>
              <a:t>identically distributed</a:t>
            </a:r>
            <a:r>
              <a:rPr lang="en-GB" dirty="0"/>
              <a:t> assumption of </a:t>
            </a:r>
            <a:r>
              <a:rPr lang="en-GB" dirty="0" err="1"/>
              <a:t>iid</a:t>
            </a:r>
            <a:endParaRPr lang="en-GB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D2739B-A335-4DBA-BB47-23FE4AAD884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667966"/>
            <a:ext cx="9071640" cy="6532033"/>
          </a:xfrm>
        </p:spPr>
        <p:txBody>
          <a:bodyPr anchor="ctr"/>
          <a:lstStyle/>
          <a:p>
            <a:pPr lvl="0" algn="ctr">
              <a:buNone/>
            </a:pPr>
            <a:r>
              <a:rPr lang="en-GB" sz="4800" dirty="0"/>
              <a:t>Reinforcement learning </a:t>
            </a:r>
            <a:r>
              <a:rPr lang="en-GB" sz="4800" dirty="0">
                <a:solidFill>
                  <a:srgbClr val="FF0000"/>
                </a:solidFill>
              </a:rPr>
              <a:t>always</a:t>
            </a:r>
            <a:r>
              <a:rPr lang="en-GB" sz="4800" dirty="0"/>
              <a:t> breaks supervised learning assumptions about data quality</a:t>
            </a:r>
          </a:p>
        </p:txBody>
      </p:sp>
    </p:spTree>
    <p:extLst>
      <p:ext uri="{BB962C8B-B14F-4D97-AF65-F5344CB8AC3E}">
        <p14:creationId xmlns:p14="http://schemas.microsoft.com/office/powerpoint/2010/main" val="8522905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B1BE2-B612-43E0-B30A-9330FCF8C18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Credit assignment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C6B81E-2C2B-4393-AEA7-B9DCCE8C872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>
              <a:buNone/>
            </a:pPr>
            <a:r>
              <a:rPr lang="en-GB" dirty="0"/>
              <a:t>How do we know which actions gave us reward</a:t>
            </a:r>
          </a:p>
          <a:p>
            <a:pPr lvl="0"/>
            <a:endParaRPr lang="en-GB" dirty="0"/>
          </a:p>
          <a:p>
            <a:pPr lvl="0">
              <a:buNone/>
            </a:pPr>
            <a:r>
              <a:rPr lang="en-GB" dirty="0"/>
              <a:t>Reward signal can often be</a:t>
            </a:r>
          </a:p>
          <a:p>
            <a:pPr lvl="1">
              <a:buNone/>
            </a:pPr>
            <a:r>
              <a:rPr lang="en-GB" sz="2800" dirty="0"/>
              <a:t> delayed – benefit of action only seen later  </a:t>
            </a:r>
          </a:p>
          <a:p>
            <a:pPr lvl="1">
              <a:buNone/>
            </a:pPr>
            <a:r>
              <a:rPr lang="en-GB" sz="2800" dirty="0"/>
              <a:t> sparse – experience may have a reward of 0</a:t>
            </a:r>
          </a:p>
          <a:p>
            <a:pPr lvl="1">
              <a:buNone/>
            </a:pPr>
            <a:endParaRPr lang="en-US" dirty="0"/>
          </a:p>
          <a:p>
            <a:pPr lvl="1">
              <a:buNone/>
            </a:pPr>
            <a:r>
              <a:rPr lang="en-US" dirty="0"/>
              <a:t>Sometimes we can design a more dense reward signal for a given problem</a:t>
            </a:r>
            <a:endParaRPr lang="en-GB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one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nomenclature &amp; definitions</a:t>
            </a:r>
            <a:endParaRPr lang="en-GB" dirty="0"/>
          </a:p>
          <a:p>
            <a:pPr lvl="0">
              <a:buNone/>
            </a:pPr>
            <a:r>
              <a:rPr lang="en-GB" dirty="0"/>
              <a:t>background &amp; terminology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B1BE2-B612-43E0-B30A-9330FCF8C18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Sample efficiency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C6B81E-2C2B-4393-AEA7-B9DCCE8C872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>
              <a:buNone/>
            </a:pPr>
            <a:r>
              <a:rPr lang="en-US" dirty="0"/>
              <a:t>How quickly a learner learns</a:t>
            </a:r>
          </a:p>
          <a:p>
            <a:pPr lvl="0">
              <a:buNone/>
            </a:pPr>
            <a:r>
              <a:rPr lang="en-US" dirty="0"/>
              <a:t>Possible to learn online?</a:t>
            </a:r>
          </a:p>
          <a:p>
            <a:pPr lvl="0">
              <a:buNone/>
            </a:pPr>
            <a:endParaRPr lang="en-US" dirty="0"/>
          </a:p>
          <a:p>
            <a:pPr lvl="0">
              <a:buNone/>
            </a:pPr>
            <a:r>
              <a:rPr lang="en-US" dirty="0"/>
              <a:t>How often we reuse data (</a:t>
            </a:r>
            <a:r>
              <a:rPr lang="en-US" dirty="0" err="1"/>
              <a:t>ie</a:t>
            </a:r>
            <a:r>
              <a:rPr lang="en-US" dirty="0"/>
              <a:t> experience)</a:t>
            </a:r>
          </a:p>
          <a:p>
            <a:pPr lvl="0">
              <a:buNone/>
            </a:pPr>
            <a:r>
              <a:rPr lang="en-US" dirty="0"/>
              <a:t>Do we only learn once or can we learn from it again</a:t>
            </a:r>
          </a:p>
          <a:p>
            <a:pPr lvl="0">
              <a:buNone/>
            </a:pPr>
            <a:r>
              <a:rPr lang="en-US" dirty="0"/>
              <a:t>On vs off policy</a:t>
            </a:r>
          </a:p>
          <a:p>
            <a:pPr lvl="0">
              <a:buNone/>
            </a:pPr>
            <a:endParaRPr lang="en-US" dirty="0"/>
          </a:p>
          <a:p>
            <a:pPr lvl="0">
              <a:buNone/>
            </a:pPr>
            <a:r>
              <a:rPr lang="en-US" dirty="0"/>
              <a:t>How much we squeeze out of data</a:t>
            </a:r>
          </a:p>
          <a:p>
            <a:pPr lvl="0">
              <a:buNone/>
            </a:pPr>
            <a:r>
              <a:rPr lang="en-US" dirty="0"/>
              <a:t>Learn a value function, learn a environment model </a:t>
            </a:r>
            <a:r>
              <a:rPr lang="en-US" dirty="0" err="1"/>
              <a:t>etc</a:t>
            </a:r>
            <a:endParaRPr lang="en-US" dirty="0"/>
          </a:p>
          <a:p>
            <a:pPr lvl="0">
              <a:buNone/>
            </a:pPr>
            <a:endParaRPr lang="en-US" dirty="0"/>
          </a:p>
          <a:p>
            <a:pPr lvl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76006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BD089D-27E2-4EA3-8A19-9E376BE1A51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Central challenges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007802-5603-4355-B77E-ACDD69F995B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/>
            <a:r>
              <a:rPr lang="en-GB" dirty="0"/>
              <a:t>1 – Exploration vs exploitation</a:t>
            </a:r>
          </a:p>
          <a:p>
            <a:pPr lvl="0"/>
            <a:r>
              <a:rPr lang="en-GB" sz="2800" dirty="0"/>
              <a:t> how good is my understanding of the range of options</a:t>
            </a:r>
          </a:p>
          <a:p>
            <a:pPr lvl="0"/>
            <a:r>
              <a:rPr lang="en-GB" dirty="0"/>
              <a:t>2 – Data</a:t>
            </a:r>
          </a:p>
          <a:p>
            <a:pPr lvl="0"/>
            <a:r>
              <a:rPr lang="en-GB" sz="2800" dirty="0"/>
              <a:t> biased sampling, non-stationary distribution</a:t>
            </a:r>
          </a:p>
          <a:p>
            <a:pPr lvl="0"/>
            <a:r>
              <a:rPr lang="en-GB" dirty="0"/>
              <a:t>3 – Credit assignment</a:t>
            </a:r>
          </a:p>
          <a:p>
            <a:pPr lvl="1"/>
            <a:r>
              <a:rPr lang="en-GB" sz="2800" dirty="0"/>
              <a:t>which past action gave me this current reward </a:t>
            </a:r>
          </a:p>
          <a:p>
            <a:pPr lvl="0"/>
            <a:r>
              <a:rPr lang="en-GB" dirty="0"/>
              <a:t>4 – Sample efficiency</a:t>
            </a:r>
          </a:p>
          <a:p>
            <a:pPr lvl="1">
              <a:buNone/>
            </a:pPr>
            <a:r>
              <a:rPr lang="en-GB" sz="2800" dirty="0"/>
              <a:t> learning quickly, squeezing information from data</a:t>
            </a:r>
          </a:p>
        </p:txBody>
      </p:sp>
    </p:spTree>
    <p:extLst>
      <p:ext uri="{BB962C8B-B14F-4D97-AF65-F5344CB8AC3E}">
        <p14:creationId xmlns:p14="http://schemas.microsoft.com/office/powerpoint/2010/main" val="14415441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8BC94-BC9E-45B7-B44A-A2C67E70215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two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0C92BC-BAC0-4E07-A101-C79B21ECA12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 algn="l">
              <a:buNone/>
            </a:pPr>
            <a:r>
              <a:rPr lang="en-GB" dirty="0">
                <a:latin typeface="Noto Sans CJK JP Light"/>
              </a:rPr>
              <a:t>introduction to reinforcement learning</a:t>
            </a:r>
          </a:p>
          <a:p>
            <a:pPr lvl="0" algn="l">
              <a:buNone/>
            </a:pPr>
            <a:r>
              <a:rPr lang="en-GB" b="1" dirty="0">
                <a:solidFill>
                  <a:srgbClr val="92D050"/>
                </a:solidFill>
                <a:latin typeface="Noto Sans CJK JP Light"/>
                <a:ea typeface="Cambria Math" panose="02040503050406030204" pitchFamily="18" charset="0"/>
              </a:rPr>
              <a:t>Markov Decision Processes</a:t>
            </a:r>
          </a:p>
        </p:txBody>
      </p:sp>
    </p:spTree>
    <p:extLst>
      <p:ext uri="{BB962C8B-B14F-4D97-AF65-F5344CB8AC3E}">
        <p14:creationId xmlns:p14="http://schemas.microsoft.com/office/powerpoint/2010/main" val="22488535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7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C4D501-6AFB-471C-BFFB-40514493F50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Markov Decision Processes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04D7ED-E557-47A1-87A2-3D48A98B09B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>
              <a:buNone/>
            </a:pPr>
            <a:r>
              <a:rPr lang="en-GB" dirty="0"/>
              <a:t>Mathematical framework for the reinforcement learning problem</a:t>
            </a:r>
          </a:p>
          <a:p>
            <a:pPr lvl="0">
              <a:buNone/>
            </a:pPr>
            <a:endParaRPr lang="en-GB" dirty="0"/>
          </a:p>
          <a:p>
            <a:pPr lvl="0">
              <a:buNone/>
            </a:pPr>
            <a:r>
              <a:rPr lang="en-GB" dirty="0"/>
              <a:t>A lot of theory (which we won’t cover today) proves that certain algorithms will converge to unbiased or optimal values in MDPs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8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F5A13-9500-4E7E-AA2B-6779A7D6E67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Markov property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19B1AE-C25B-48CE-BBBC-00818C04B97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>
              <a:buNone/>
            </a:pPr>
            <a:r>
              <a:rPr lang="en-GB" dirty="0"/>
              <a:t>Can make prediction/decisions using </a:t>
            </a:r>
            <a:r>
              <a:rPr lang="en-GB" b="1" dirty="0">
                <a:solidFill>
                  <a:srgbClr val="92D050"/>
                </a:solidFill>
                <a:latin typeface="Noto Sans CJK JP Light"/>
                <a:ea typeface="Cambria Math" panose="02040503050406030204" pitchFamily="18" charset="0"/>
              </a:rPr>
              <a:t>only the current state</a:t>
            </a:r>
          </a:p>
          <a:p>
            <a:pPr lvl="1">
              <a:buNone/>
            </a:pPr>
            <a:r>
              <a:rPr lang="en-GB" sz="2800" dirty="0"/>
              <a:t>any additional information about the history of the process will not improve our prediction/decision</a:t>
            </a:r>
          </a:p>
          <a:p>
            <a:pPr lvl="0"/>
            <a:endParaRPr lang="en-GB" dirty="0"/>
          </a:p>
          <a:p>
            <a:pPr lvl="0">
              <a:buNone/>
            </a:pPr>
            <a:r>
              <a:rPr lang="en-GB" dirty="0"/>
              <a:t>Present state is totally independent of the past</a:t>
            </a:r>
          </a:p>
          <a:p>
            <a:pPr lvl="0"/>
            <a:endParaRPr lang="en-GB" dirty="0"/>
          </a:p>
          <a:p>
            <a:pPr lvl="0">
              <a:buNone/>
            </a:pPr>
            <a:r>
              <a:rPr lang="en-GB" dirty="0"/>
              <a:t>Future is conditional only on the present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9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02C5D-57F4-42A9-AA38-8443BA3EEC1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State vs observation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A7DB92-B080-4120-A196-F6DE39F4FC7E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>
              <a:buNone/>
            </a:pPr>
            <a:r>
              <a:rPr lang="en-GB" dirty="0"/>
              <a:t>It’s not required that all reinforcement learning problems are true MDPs – it’s more of an ideal or a useful model for non MDPs</a:t>
            </a:r>
          </a:p>
          <a:p>
            <a:pPr lvl="0"/>
            <a:endParaRPr lang="en-GB" dirty="0"/>
          </a:p>
          <a:p>
            <a:pPr lvl="0">
              <a:buNone/>
            </a:pPr>
            <a:r>
              <a:rPr lang="en-GB" dirty="0"/>
              <a:t>Often we are limited to </a:t>
            </a:r>
            <a:r>
              <a:rPr lang="en-GB" b="1" dirty="0">
                <a:solidFill>
                  <a:srgbClr val="92D050"/>
                </a:solidFill>
                <a:latin typeface="Noto Sans CJK JP Light"/>
                <a:ea typeface="Cambria Math" panose="02040503050406030204" pitchFamily="18" charset="0"/>
              </a:rPr>
              <a:t>partially observed </a:t>
            </a:r>
            <a:r>
              <a:rPr lang="en-GB" dirty="0"/>
              <a:t>MDPs</a:t>
            </a:r>
          </a:p>
          <a:p>
            <a:pPr lvl="1">
              <a:buNone/>
            </a:pPr>
            <a:r>
              <a:rPr lang="en-GB" sz="2800" dirty="0"/>
              <a:t>the agent can only see some of the state variables</a:t>
            </a:r>
            <a:br>
              <a:rPr lang="en-GB" dirty="0"/>
            </a:br>
            <a:endParaRPr lang="en-GB" dirty="0"/>
          </a:p>
          <a:p>
            <a:pPr lvl="0">
              <a:buNone/>
            </a:pPr>
            <a:r>
              <a:rPr lang="en-GB" dirty="0"/>
              <a:t>Lose convergence guarantees but still might be able to train a good agent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0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D65DC9-8B24-48D9-9D2A-527A787CCE2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Formal definition of an MDP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0CEA358-C752-4B55-A9DB-F3502DB1B868}"/>
              </a:ext>
            </a:extLst>
          </p:cNvPr>
          <p:cNvSpPr txBox="1">
            <a:spLocks/>
          </p:cNvSpPr>
          <p:nvPr/>
        </p:nvSpPr>
        <p:spPr>
          <a:xfrm>
            <a:off x="503998" y="2015999"/>
            <a:ext cx="8899883" cy="5184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dirty="0">
                <a:solidFill>
                  <a:sysClr val="windowText" lastClr="000000"/>
                </a:solidFill>
              </a:rPr>
              <a:t>Set of states 		 		</a:t>
            </a:r>
            <a:r>
              <a:rPr lang="en-US" i="1" dirty="0">
                <a:solidFill>
                  <a:sysClr val="windowText" lastClr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</a:t>
            </a:r>
          </a:p>
          <a:p>
            <a:pPr>
              <a:buNone/>
            </a:pPr>
            <a:r>
              <a:rPr lang="en-US" dirty="0">
                <a:solidFill>
                  <a:sysClr val="windowText" lastClr="000000"/>
                </a:solidFill>
              </a:rPr>
              <a:t>Set of actions 				</a:t>
            </a:r>
            <a:r>
              <a:rPr lang="en-US" i="1" dirty="0">
                <a:solidFill>
                  <a:sysClr val="windowText" lastClr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</a:t>
            </a:r>
          </a:p>
          <a:p>
            <a:pPr>
              <a:buNone/>
            </a:pPr>
            <a:r>
              <a:rPr lang="en-US" dirty="0">
                <a:solidFill>
                  <a:sysClr val="windowText" lastClr="000000"/>
                </a:solidFill>
              </a:rPr>
              <a:t>State transition function 		</a:t>
            </a:r>
            <a:r>
              <a:rPr lang="en-US" i="1" dirty="0">
                <a:solidFill>
                  <a:sysClr val="windowText" lastClr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P(s’ </a:t>
            </a:r>
            <a:r>
              <a:rPr lang="en-GB" i="1" dirty="0">
                <a:latin typeface="Cambria Math" panose="02040503050406030204" pitchFamily="18" charset="0"/>
                <a:ea typeface="Cambria Math" panose="02040503050406030204" pitchFamily="18" charset="0"/>
              </a:rPr>
              <a:t>| s, a)</a:t>
            </a:r>
            <a:endParaRPr lang="en-US" i="1" dirty="0">
              <a:solidFill>
                <a:sysClr val="windowText" lastClr="0000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>
              <a:buNone/>
            </a:pPr>
            <a:r>
              <a:rPr lang="en-US" dirty="0">
                <a:solidFill>
                  <a:sysClr val="windowText" lastClr="000000"/>
                </a:solidFill>
              </a:rPr>
              <a:t>Reward function				</a:t>
            </a:r>
            <a:r>
              <a:rPr lang="en-US" i="1" dirty="0">
                <a:solidFill>
                  <a:sysClr val="windowText" lastClr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R(s, a, s’)</a:t>
            </a:r>
          </a:p>
          <a:p>
            <a:pPr>
              <a:buNone/>
            </a:pPr>
            <a:r>
              <a:rPr lang="en-US" dirty="0">
                <a:solidFill>
                  <a:sysClr val="windowText" lastClr="000000"/>
                </a:solidFill>
              </a:rPr>
              <a:t>Initial state distribution 		</a:t>
            </a:r>
            <a:r>
              <a:rPr lang="en-GB" i="1" dirty="0">
                <a:latin typeface="Cambria Math" panose="02040503050406030204" pitchFamily="18" charset="0"/>
                <a:ea typeface="Cambria Math" panose="02040503050406030204" pitchFamily="18" charset="0"/>
              </a:rPr>
              <a:t>P(s</a:t>
            </a:r>
            <a:r>
              <a:rPr lang="en-GB" i="1" baseline="-33000" dirty="0">
                <a:latin typeface="Cambria Math" panose="02040503050406030204" pitchFamily="18" charset="0"/>
                <a:ea typeface="Cambria Math" panose="02040503050406030204" pitchFamily="18" charset="0"/>
              </a:rPr>
              <a:t>0</a:t>
            </a:r>
            <a:r>
              <a:rPr lang="en-GB" i="1" dirty="0">
                <a:latin typeface="Cambria Math" panose="02040503050406030204" pitchFamily="18" charset="0"/>
                <a:ea typeface="Cambria Math" panose="02040503050406030204" pitchFamily="18" charset="0"/>
              </a:rPr>
              <a:t>)</a:t>
            </a:r>
          </a:p>
          <a:p>
            <a:pPr>
              <a:buNone/>
            </a:pPr>
            <a:r>
              <a:rPr lang="en-US" dirty="0">
                <a:solidFill>
                  <a:sysClr val="windowText" lastClr="000000"/>
                </a:solidFill>
              </a:rPr>
              <a:t>Discount factor 				</a:t>
            </a:r>
            <a:r>
              <a:rPr lang="en-GB" i="1" dirty="0">
                <a:latin typeface="Cambria Math" panose="02040503050406030204" pitchFamily="18" charset="0"/>
                <a:ea typeface="Cambria Math" panose="02040503050406030204" pitchFamily="18" charset="0"/>
              </a:rPr>
              <a:t>γ</a:t>
            </a:r>
          </a:p>
          <a:p>
            <a:pPr>
              <a:buNone/>
            </a:pPr>
            <a:r>
              <a:rPr lang="en-US" dirty="0" err="1">
                <a:solidFill>
                  <a:sysClr val="windowText" lastClr="000000"/>
                </a:solidFill>
              </a:rPr>
              <a:t>Horizion</a:t>
            </a:r>
            <a:r>
              <a:rPr lang="en-GB" dirty="0">
                <a:solidFill>
                  <a:sysClr val="windowText" lastClr="000000"/>
                </a:solidFill>
              </a:rPr>
              <a:t>					</a:t>
            </a:r>
            <a:r>
              <a:rPr lang="en-GB" i="1" dirty="0">
                <a:solidFill>
                  <a:sysClr val="windowText" lastClr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H</a:t>
            </a:r>
            <a:endParaRPr lang="en-US" i="1" dirty="0">
              <a:solidFill>
                <a:sysClr val="windowText" lastClr="0000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>
              <a:buNone/>
            </a:pPr>
            <a:endParaRPr lang="en-US" dirty="0">
              <a:solidFill>
                <a:sysClr val="windowText" lastClr="000000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C015D-D046-4DF2-8E2E-E5B9B25CF3E8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Informal definition of an MDP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41A889-8260-49F5-A6C3-9CD91E40DB6E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5040000" cy="5184000"/>
          </a:xfrm>
        </p:spPr>
        <p:txBody>
          <a:bodyPr/>
          <a:lstStyle/>
          <a:p>
            <a:pPr lvl="0" algn="l">
              <a:buNone/>
            </a:pPr>
            <a:r>
              <a:rPr lang="en-GB" b="1" dirty="0">
                <a:solidFill>
                  <a:srgbClr val="92D050"/>
                </a:solidFill>
                <a:ea typeface="+mn-ea"/>
                <a:cs typeface="+mn-cs"/>
              </a:rPr>
              <a:t>Two objects</a:t>
            </a:r>
          </a:p>
          <a:p>
            <a:pPr lvl="0" algn="l"/>
            <a:r>
              <a:rPr lang="en-GB" dirty="0"/>
              <a:t>agent + environment</a:t>
            </a:r>
          </a:p>
          <a:p>
            <a:pPr lvl="0" algn="l"/>
            <a:endParaRPr lang="en-GB" dirty="0"/>
          </a:p>
          <a:p>
            <a:pPr algn="l">
              <a:buNone/>
            </a:pPr>
            <a:r>
              <a:rPr lang="en-GB" b="1" dirty="0">
                <a:solidFill>
                  <a:srgbClr val="92D050"/>
                </a:solidFill>
                <a:ea typeface="+mn-ea"/>
                <a:cs typeface="+mn-cs"/>
              </a:rPr>
              <a:t>Three signals</a:t>
            </a:r>
          </a:p>
          <a:p>
            <a:pPr lvl="0" algn="l"/>
            <a:r>
              <a:rPr lang="en-GB" dirty="0"/>
              <a:t>state,  action, reward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148139CA-A455-43F1-A186-AA06EF765410}"/>
              </a:ext>
            </a:extLst>
          </p:cNvPr>
          <p:cNvSpPr/>
          <p:nvPr/>
        </p:nvSpPr>
        <p:spPr>
          <a:xfrm>
            <a:off x="5903999" y="4896000"/>
            <a:ext cx="3888000" cy="108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3200" b="0" i="0"/>
            </a:pPr>
            <a:r>
              <a:rPr lang="en-GB" sz="32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environment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CA0B0F30-BD51-4ED3-AA1E-FE569933B3BC}"/>
              </a:ext>
            </a:extLst>
          </p:cNvPr>
          <p:cNvSpPr/>
          <p:nvPr/>
        </p:nvSpPr>
        <p:spPr>
          <a:xfrm>
            <a:off x="5903999" y="2448000"/>
            <a:ext cx="3888000" cy="108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3200" b="0" i="0" u="none"/>
            </a:pPr>
            <a:r>
              <a:rPr lang="en-GB" sz="32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agent</a:t>
            </a:r>
          </a:p>
        </p:txBody>
      </p:sp>
      <p:sp>
        <p:nvSpPr>
          <p:cNvPr id="6" name="Straight Connector 5">
            <a:extLst>
              <a:ext uri="{FF2B5EF4-FFF2-40B4-BE49-F238E27FC236}">
                <a16:creationId xmlns:a16="http://schemas.microsoft.com/office/drawing/2014/main" id="{269E5D8F-3D75-4FDB-B210-C0CC7DC19E4F}"/>
              </a:ext>
            </a:extLst>
          </p:cNvPr>
          <p:cNvSpPr/>
          <p:nvPr/>
        </p:nvSpPr>
        <p:spPr>
          <a:xfrm flipV="1">
            <a:off x="6983999" y="3528000"/>
            <a:ext cx="0" cy="1368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7" name="Straight Connector 6">
            <a:extLst>
              <a:ext uri="{FF2B5EF4-FFF2-40B4-BE49-F238E27FC236}">
                <a16:creationId xmlns:a16="http://schemas.microsoft.com/office/drawing/2014/main" id="{20B3569E-B4AA-465F-8AB0-EB12D5A084F7}"/>
              </a:ext>
            </a:extLst>
          </p:cNvPr>
          <p:cNvSpPr/>
          <p:nvPr/>
        </p:nvSpPr>
        <p:spPr>
          <a:xfrm>
            <a:off x="8784000" y="3528000"/>
            <a:ext cx="0" cy="1368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5C87CF-3E1B-4DAB-9906-18F30DBE9FB5}"/>
              </a:ext>
            </a:extLst>
          </p:cNvPr>
          <p:cNvSpPr txBox="1"/>
          <p:nvPr/>
        </p:nvSpPr>
        <p:spPr>
          <a:xfrm>
            <a:off x="8928000" y="3600000"/>
            <a:ext cx="1007999" cy="1224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action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A17321-57EC-4E1A-AC2C-21CB257D50B9}"/>
              </a:ext>
            </a:extLst>
          </p:cNvPr>
          <p:cNvSpPr txBox="1"/>
          <p:nvPr/>
        </p:nvSpPr>
        <p:spPr>
          <a:xfrm>
            <a:off x="5688000" y="3456000"/>
            <a:ext cx="1007999" cy="1224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state,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reward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18A823-03E8-47DB-82E3-87315A9E5C8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Environment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5C96C3-9980-4659-9AB3-442B54CA932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5040000" cy="5184000"/>
          </a:xfrm>
        </p:spPr>
        <p:txBody>
          <a:bodyPr/>
          <a:lstStyle/>
          <a:p>
            <a:pPr lvl="0" algn="l"/>
            <a:r>
              <a:rPr lang="en-GB">
                <a:solidFill>
                  <a:srgbClr val="000000"/>
                </a:solidFill>
              </a:rPr>
              <a:t>Real or virtual</a:t>
            </a:r>
          </a:p>
          <a:p>
            <a:pPr lvl="0" algn="l"/>
            <a:endParaRPr lang="en-GB">
              <a:solidFill>
                <a:srgbClr val="000000"/>
              </a:solidFill>
            </a:endParaRPr>
          </a:p>
          <a:p>
            <a:pPr lvl="0" algn="l"/>
            <a:r>
              <a:rPr lang="en-GB">
                <a:solidFill>
                  <a:srgbClr val="000000"/>
                </a:solidFill>
              </a:rPr>
              <a:t>Discrete or continuous</a:t>
            </a:r>
          </a:p>
          <a:p>
            <a:pPr lvl="1" algn="l"/>
            <a:r>
              <a:rPr lang="en-GB">
                <a:solidFill>
                  <a:srgbClr val="000000"/>
                </a:solidFill>
              </a:rPr>
              <a:t>action space</a:t>
            </a:r>
          </a:p>
          <a:p>
            <a:pPr lvl="1" algn="l"/>
            <a:r>
              <a:rPr lang="en-GB">
                <a:solidFill>
                  <a:srgbClr val="000000"/>
                </a:solidFill>
              </a:rPr>
              <a:t>state space</a:t>
            </a:r>
          </a:p>
          <a:p>
            <a:pPr lvl="1" algn="l"/>
            <a:endParaRPr lang="en-GB">
              <a:solidFill>
                <a:srgbClr val="000000"/>
              </a:solidFill>
            </a:endParaRPr>
          </a:p>
          <a:p>
            <a:pPr lvl="0" algn="l"/>
            <a:r>
              <a:rPr lang="en-GB">
                <a:solidFill>
                  <a:srgbClr val="000000"/>
                </a:solidFill>
              </a:rPr>
              <a:t>Episodic vs. non-episodic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C25B43-B568-428A-BE78-330A56B20361}"/>
              </a:ext>
            </a:extLst>
          </p:cNvPr>
          <p:cNvSpPr txBox="1"/>
          <p:nvPr/>
        </p:nvSpPr>
        <p:spPr>
          <a:xfrm>
            <a:off x="5688000" y="3456000"/>
            <a:ext cx="1007999" cy="1224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state,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reward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31D27B9C-62E9-43F9-9AC7-61A866A557C4}"/>
              </a:ext>
            </a:extLst>
          </p:cNvPr>
          <p:cNvSpPr/>
          <p:nvPr/>
        </p:nvSpPr>
        <p:spPr>
          <a:xfrm>
            <a:off x="5903999" y="4896360"/>
            <a:ext cx="3888000" cy="108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indent="0" algn="ctr" hangingPunct="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defRPr sz="3200" b="1" i="0">
                <a:solidFill>
                  <a:srgbClr val="009900"/>
                </a:solidFill>
              </a:defRPr>
            </a:pPr>
            <a:r>
              <a:rPr lang="en-GB" sz="3200" b="1" dirty="0">
                <a:solidFill>
                  <a:srgbClr val="92D050"/>
                </a:solidFill>
                <a:highlight>
                  <a:scrgbClr r="0" g="0" b="0">
                    <a:alpha val="0"/>
                  </a:scrgbClr>
                </a:highlight>
                <a:latin typeface="Noto Sans CJK JP Light" pitchFamily="34"/>
              </a:rPr>
              <a:t>environment</a:t>
            </a: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90BD2507-53B7-4A78-A604-3144E31781DA}"/>
              </a:ext>
            </a:extLst>
          </p:cNvPr>
          <p:cNvSpPr/>
          <p:nvPr/>
        </p:nvSpPr>
        <p:spPr>
          <a:xfrm>
            <a:off x="5903999" y="2448360"/>
            <a:ext cx="3888000" cy="108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3200" b="0" i="0" u="none"/>
            </a:pPr>
            <a:r>
              <a:rPr lang="en-GB" sz="32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agent</a:t>
            </a:r>
          </a:p>
        </p:txBody>
      </p:sp>
      <p:sp>
        <p:nvSpPr>
          <p:cNvPr id="7" name="Straight Connector 6">
            <a:extLst>
              <a:ext uri="{FF2B5EF4-FFF2-40B4-BE49-F238E27FC236}">
                <a16:creationId xmlns:a16="http://schemas.microsoft.com/office/drawing/2014/main" id="{EFEFAADF-204B-4EC3-A247-E54C0DF40AA3}"/>
              </a:ext>
            </a:extLst>
          </p:cNvPr>
          <p:cNvSpPr/>
          <p:nvPr/>
        </p:nvSpPr>
        <p:spPr>
          <a:xfrm flipV="1">
            <a:off x="6983999" y="3528360"/>
            <a:ext cx="0" cy="1368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8" name="Straight Connector 7">
            <a:extLst>
              <a:ext uri="{FF2B5EF4-FFF2-40B4-BE49-F238E27FC236}">
                <a16:creationId xmlns:a16="http://schemas.microsoft.com/office/drawing/2014/main" id="{C725D90F-AC25-46D7-A493-03D17D18AB1B}"/>
              </a:ext>
            </a:extLst>
          </p:cNvPr>
          <p:cNvSpPr/>
          <p:nvPr/>
        </p:nvSpPr>
        <p:spPr>
          <a:xfrm>
            <a:off x="8784000" y="3528360"/>
            <a:ext cx="0" cy="1368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F0E73DA-8661-43AA-B9D2-1F88D0DCC2BA}"/>
              </a:ext>
            </a:extLst>
          </p:cNvPr>
          <p:cNvSpPr txBox="1"/>
          <p:nvPr/>
        </p:nvSpPr>
        <p:spPr>
          <a:xfrm>
            <a:off x="8928000" y="3600360"/>
            <a:ext cx="1007999" cy="1224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action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736E821-AB54-49C4-A81C-7D969AB24A91}"/>
              </a:ext>
            </a:extLst>
          </p:cNvPr>
          <p:cNvSpPr txBox="1"/>
          <p:nvPr/>
        </p:nvSpPr>
        <p:spPr>
          <a:xfrm>
            <a:off x="5688000" y="3456359"/>
            <a:ext cx="1007999" cy="1224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state,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reward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DC5F65-A904-4259-8248-B9DECD9625A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Discrete vs continuous spaces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A476CFBA-3F10-41B0-801E-26FF92926D7D}"/>
              </a:ext>
            </a:extLst>
          </p:cNvPr>
          <p:cNvSpPr txBox="1">
            <a:spLocks/>
          </p:cNvSpPr>
          <p:nvPr/>
        </p:nvSpPr>
        <p:spPr>
          <a:xfrm>
            <a:off x="503999" y="2367598"/>
            <a:ext cx="4529395" cy="391151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None/>
            </a:pPr>
            <a:r>
              <a:rPr lang="en-GB" dirty="0"/>
              <a:t>Discrete action space</a:t>
            </a:r>
            <a:endParaRPr lang="en-GB" sz="2800" dirty="0"/>
          </a:p>
        </p:txBody>
      </p:sp>
      <p:pic>
        <p:nvPicPr>
          <p:cNvPr id="1028" name="Picture 4" descr="Image result for xbox 360 controller">
            <a:extLst>
              <a:ext uri="{FF2B5EF4-FFF2-40B4-BE49-F238E27FC236}">
                <a16:creationId xmlns:a16="http://schemas.microsoft.com/office/drawing/2014/main" id="{158716F6-B527-4B31-8719-44102975B7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69" y="3525280"/>
            <a:ext cx="3480332" cy="2645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E443E9E8-8820-4747-8FB9-80E48F9EEFD3}"/>
              </a:ext>
            </a:extLst>
          </p:cNvPr>
          <p:cNvSpPr txBox="1">
            <a:spLocks/>
          </p:cNvSpPr>
          <p:nvPr/>
        </p:nvSpPr>
        <p:spPr>
          <a:xfrm>
            <a:off x="5033394" y="2367598"/>
            <a:ext cx="4529395" cy="391151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None/>
            </a:pPr>
            <a:r>
              <a:rPr lang="en-GB" dirty="0"/>
              <a:t>Continuous action space</a:t>
            </a:r>
          </a:p>
          <a:p>
            <a:pPr lvl="0" algn="ctr">
              <a:buNone/>
            </a:pPr>
            <a:endParaRPr lang="en-GB" sz="2800" dirty="0"/>
          </a:p>
          <a:p>
            <a:pPr lvl="0" algn="ctr">
              <a:buNone/>
            </a:pPr>
            <a:r>
              <a:rPr lang="en-GB" sz="2800" dirty="0"/>
              <a:t>Car accelerator from 0-100</a:t>
            </a:r>
          </a:p>
          <a:p>
            <a:pPr lvl="0" algn="ctr">
              <a:buNone/>
            </a:pPr>
            <a:endParaRPr lang="en-GB" sz="2800" dirty="0"/>
          </a:p>
          <a:p>
            <a:pPr lvl="0" algn="ctr">
              <a:buNone/>
            </a:pPr>
            <a:r>
              <a:rPr lang="en-GB" sz="2800" dirty="0"/>
              <a:t>We could discretize this as </a:t>
            </a:r>
          </a:p>
          <a:p>
            <a:pPr lvl="0" algn="ctr">
              <a:buNone/>
            </a:pPr>
            <a:r>
              <a:rPr lang="en-GB" sz="2800" dirty="0"/>
              <a:t>[0, 1, 2, 3 … 99, 100]</a:t>
            </a:r>
          </a:p>
        </p:txBody>
      </p:sp>
    </p:spTree>
    <p:extLst>
      <p:ext uri="{BB962C8B-B14F-4D97-AF65-F5344CB8AC3E}">
        <p14:creationId xmlns:p14="http://schemas.microsoft.com/office/powerpoint/2010/main" val="42215295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67AFE-43E2-4288-BBED-142D69912F0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Where to start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DC8C7A-85F6-4536-B0E9-A2EF0F33A65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769040"/>
            <a:ext cx="9071640" cy="5790959"/>
          </a:xfrm>
        </p:spPr>
        <p:txBody>
          <a:bodyPr/>
          <a:lstStyle/>
          <a:p>
            <a:pPr lvl="0">
              <a:buNone/>
            </a:pPr>
            <a:r>
              <a:rPr lang="en-GB" sz="2400" dirty="0"/>
              <a:t>Sutton &amp; </a:t>
            </a:r>
            <a:r>
              <a:rPr lang="en-GB" sz="2400" dirty="0" err="1"/>
              <a:t>Barto</a:t>
            </a:r>
            <a:r>
              <a:rPr lang="en-GB" sz="2400" dirty="0"/>
              <a:t> – Reinforcement Learning: An Introduction</a:t>
            </a:r>
          </a:p>
          <a:p>
            <a:pPr lvl="1"/>
            <a:r>
              <a:rPr lang="en-GB" sz="2400" dirty="0"/>
              <a:t>The bible of reinforcement learning</a:t>
            </a:r>
          </a:p>
          <a:p>
            <a:pPr lvl="0"/>
            <a:endParaRPr lang="en-GB" sz="2400" dirty="0"/>
          </a:p>
          <a:p>
            <a:pPr lvl="0">
              <a:buNone/>
            </a:pPr>
            <a:r>
              <a:rPr lang="en-GB" sz="2400" dirty="0"/>
              <a:t>RL Course by David Silver</a:t>
            </a:r>
          </a:p>
          <a:p>
            <a:pPr lvl="1"/>
            <a:r>
              <a:rPr lang="en-GB" sz="2400" dirty="0"/>
              <a:t>10 lecture series by lead DeepMind programmer</a:t>
            </a:r>
          </a:p>
          <a:p>
            <a:pPr lvl="1"/>
            <a:endParaRPr lang="en-GB" sz="2400" dirty="0"/>
          </a:p>
          <a:p>
            <a:pPr lvl="1">
              <a:buNone/>
            </a:pPr>
            <a:r>
              <a:rPr lang="en-GB" sz="2400" dirty="0"/>
              <a:t>Li (2017) Deep Reinforcement Learning: An Overview</a:t>
            </a:r>
          </a:p>
          <a:p>
            <a:pPr lvl="1"/>
            <a:endParaRPr lang="en-GB" sz="2400" dirty="0"/>
          </a:p>
          <a:p>
            <a:pPr lvl="0">
              <a:buNone/>
            </a:pPr>
            <a:r>
              <a:rPr lang="en-GB" sz="2400" dirty="0"/>
              <a:t>These are all in the course repo </a:t>
            </a:r>
            <a:r>
              <a:rPr lang="en-GB" sz="2400" dirty="0">
                <a:hlinkClick r:id="rId3"/>
              </a:rPr>
              <a:t>https://github.com/ADGEfficiency/DSR_RL</a:t>
            </a:r>
          </a:p>
          <a:p>
            <a:pPr lvl="0"/>
            <a:endParaRPr lang="en-GB" sz="2400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DC5F65-A904-4259-8248-B9DECD9625A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Discrete vs continuous spaces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A476CFBA-3F10-41B0-801E-26FF92926D7D}"/>
              </a:ext>
            </a:extLst>
          </p:cNvPr>
          <p:cNvSpPr txBox="1">
            <a:spLocks/>
          </p:cNvSpPr>
          <p:nvPr/>
        </p:nvSpPr>
        <p:spPr>
          <a:xfrm>
            <a:off x="503999" y="2015999"/>
            <a:ext cx="9071640" cy="5184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buNone/>
            </a:pPr>
            <a:r>
              <a:rPr lang="en-GB" dirty="0"/>
              <a:t>This can be a key consideration – some algorithms can only work with discrete spaces</a:t>
            </a:r>
          </a:p>
          <a:p>
            <a:pPr lvl="1">
              <a:buNone/>
            </a:pPr>
            <a:r>
              <a:rPr lang="en-US" sz="2800" dirty="0"/>
              <a:t>Q</a:t>
            </a:r>
            <a:r>
              <a:rPr lang="en-GB" sz="2800" dirty="0"/>
              <a:t>-Learning requires a discrete action space to argmax across</a:t>
            </a:r>
          </a:p>
          <a:p>
            <a:pPr lvl="0">
              <a:buNone/>
            </a:pPr>
            <a:endParaRPr lang="en-GB" dirty="0"/>
          </a:p>
          <a:p>
            <a:pPr lvl="0">
              <a:buNone/>
            </a:pPr>
            <a:r>
              <a:rPr lang="en-GB" dirty="0"/>
              <a:t>Always possible to discretize a continuous action space</a:t>
            </a:r>
          </a:p>
          <a:p>
            <a:pPr lvl="1">
              <a:buNone/>
            </a:pPr>
            <a:r>
              <a:rPr lang="en-US" sz="2800" dirty="0">
                <a:solidFill>
                  <a:srgbClr val="FF0000"/>
                </a:solidFill>
              </a:rPr>
              <a:t>curse of dimensionality</a:t>
            </a:r>
          </a:p>
          <a:p>
            <a:pPr lvl="1">
              <a:buNone/>
            </a:pPr>
            <a:r>
              <a:rPr lang="en-US" sz="2800" dirty="0"/>
              <a:t>may lose information about the structure of the action space</a:t>
            </a:r>
            <a:endParaRPr lang="en-GB" sz="2800" dirty="0"/>
          </a:p>
          <a:p>
            <a:pPr lvl="1">
              <a:buNone/>
            </a:pPr>
            <a:endParaRPr lang="en-GB" sz="2800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CB6A14-6ADD-489E-955B-53E7F8C88570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State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CF598E-C901-4199-BF33-113D31B7845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5040000" cy="5184000"/>
          </a:xfrm>
        </p:spPr>
        <p:txBody>
          <a:bodyPr/>
          <a:lstStyle/>
          <a:p>
            <a:pPr lvl="0" algn="l">
              <a:buNone/>
            </a:pPr>
            <a:r>
              <a:rPr lang="en-GB" dirty="0">
                <a:solidFill>
                  <a:srgbClr val="000000"/>
                </a:solidFill>
              </a:rPr>
              <a:t>Flexible concept</a:t>
            </a:r>
          </a:p>
          <a:p>
            <a:pPr lvl="0" algn="l">
              <a:buNone/>
            </a:pPr>
            <a:r>
              <a:rPr lang="en-GB" dirty="0">
                <a:solidFill>
                  <a:srgbClr val="000000"/>
                </a:solidFill>
              </a:rPr>
              <a:t> n-d array per time step</a:t>
            </a:r>
          </a:p>
          <a:p>
            <a:pPr lvl="0" algn="l"/>
            <a:endParaRPr lang="en-GB" dirty="0">
              <a:solidFill>
                <a:srgbClr val="000000"/>
              </a:solidFill>
            </a:endParaRPr>
          </a:p>
          <a:p>
            <a:pPr lvl="0" algn="l">
              <a:buNone/>
            </a:pPr>
            <a:r>
              <a:rPr lang="en-GB" dirty="0">
                <a:solidFill>
                  <a:srgbClr val="000000"/>
                </a:solidFill>
              </a:rPr>
              <a:t>Information for agent to</a:t>
            </a:r>
          </a:p>
          <a:p>
            <a:pPr lvl="1" algn="l"/>
            <a:r>
              <a:rPr lang="en-GB" dirty="0">
                <a:solidFill>
                  <a:srgbClr val="000000"/>
                </a:solidFill>
              </a:rPr>
              <a:t>learn from</a:t>
            </a:r>
          </a:p>
          <a:p>
            <a:pPr lvl="1" algn="l"/>
            <a:r>
              <a:rPr lang="en-GB" dirty="0">
                <a:solidFill>
                  <a:srgbClr val="000000"/>
                </a:solidFill>
              </a:rPr>
              <a:t>choose next action</a:t>
            </a:r>
          </a:p>
          <a:p>
            <a:pPr lvl="1" algn="l"/>
            <a:endParaRPr lang="en-GB" dirty="0">
              <a:solidFill>
                <a:srgbClr val="000000"/>
              </a:solidFill>
            </a:endParaRPr>
          </a:p>
          <a:p>
            <a:pPr lvl="0" algn="l">
              <a:buNone/>
            </a:pPr>
            <a:r>
              <a:rPr lang="en-GB" dirty="0">
                <a:solidFill>
                  <a:srgbClr val="000000"/>
                </a:solidFill>
              </a:rPr>
              <a:t>Fully observed vs hidden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7DCA5339-E9CF-4FA1-BFA3-2EB4F7687E4C}"/>
              </a:ext>
            </a:extLst>
          </p:cNvPr>
          <p:cNvSpPr/>
          <p:nvPr/>
        </p:nvSpPr>
        <p:spPr>
          <a:xfrm>
            <a:off x="5903999" y="4896360"/>
            <a:ext cx="3888000" cy="108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3200" b="0" i="0"/>
            </a:pPr>
            <a:r>
              <a:rPr lang="en-GB" sz="32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environment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A5FB3B8-4451-4CAF-9EFB-EBD7B79DA624}"/>
              </a:ext>
            </a:extLst>
          </p:cNvPr>
          <p:cNvSpPr/>
          <p:nvPr/>
        </p:nvSpPr>
        <p:spPr>
          <a:xfrm>
            <a:off x="5903999" y="2448360"/>
            <a:ext cx="3888000" cy="108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3200" b="0" i="0" u="none"/>
            </a:pPr>
            <a:r>
              <a:rPr lang="en-GB" sz="32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agent</a:t>
            </a:r>
          </a:p>
        </p:txBody>
      </p:sp>
      <p:sp>
        <p:nvSpPr>
          <p:cNvPr id="6" name="Straight Connector 5">
            <a:extLst>
              <a:ext uri="{FF2B5EF4-FFF2-40B4-BE49-F238E27FC236}">
                <a16:creationId xmlns:a16="http://schemas.microsoft.com/office/drawing/2014/main" id="{D828528C-2D98-4617-8BE5-A0CAA9A81099}"/>
              </a:ext>
            </a:extLst>
          </p:cNvPr>
          <p:cNvSpPr/>
          <p:nvPr/>
        </p:nvSpPr>
        <p:spPr>
          <a:xfrm flipV="1">
            <a:off x="6983999" y="3528360"/>
            <a:ext cx="0" cy="1368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7" name="Straight Connector 6">
            <a:extLst>
              <a:ext uri="{FF2B5EF4-FFF2-40B4-BE49-F238E27FC236}">
                <a16:creationId xmlns:a16="http://schemas.microsoft.com/office/drawing/2014/main" id="{FD8FF282-29AE-4697-8495-5F471EFD0CD7}"/>
              </a:ext>
            </a:extLst>
          </p:cNvPr>
          <p:cNvSpPr/>
          <p:nvPr/>
        </p:nvSpPr>
        <p:spPr>
          <a:xfrm>
            <a:off x="8784000" y="3528360"/>
            <a:ext cx="0" cy="1368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923DA31-837B-4580-A2AB-77329D2F8C9B}"/>
              </a:ext>
            </a:extLst>
          </p:cNvPr>
          <p:cNvSpPr txBox="1"/>
          <p:nvPr/>
        </p:nvSpPr>
        <p:spPr>
          <a:xfrm>
            <a:off x="8928000" y="3600360"/>
            <a:ext cx="1007999" cy="1224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action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D76FDF-B33D-4BD8-A555-29BBEC9F9B32}"/>
              </a:ext>
            </a:extLst>
          </p:cNvPr>
          <p:cNvSpPr txBox="1"/>
          <p:nvPr/>
        </p:nvSpPr>
        <p:spPr>
          <a:xfrm>
            <a:off x="5769780" y="3741111"/>
            <a:ext cx="844439" cy="654495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b="1" dirty="0">
                <a:solidFill>
                  <a:srgbClr val="92D050"/>
                </a:solidFill>
                <a:highlight>
                  <a:scrgbClr r="0" g="0" b="0">
                    <a:alpha val="0"/>
                  </a:scrgbClr>
                </a:highlight>
                <a:latin typeface="Noto Sans CJK JP Light" pitchFamily="34"/>
              </a:rPr>
              <a:t>state</a:t>
            </a:r>
            <a:r>
              <a:rPr lang="en-GB" b="0" i="0" u="none" strike="noStrike" kern="1200" cap="none" dirty="0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,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b="0" i="0" u="none" strike="noStrike" kern="1200" cap="none" dirty="0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reward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FC84BD-5C29-43A1-8068-10B23166D5B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Reward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86D40E-63BA-415F-B2DD-A939C12638B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5040000" cy="5184000"/>
          </a:xfrm>
        </p:spPr>
        <p:txBody>
          <a:bodyPr/>
          <a:lstStyle/>
          <a:p>
            <a:pPr lvl="0" algn="l">
              <a:buNone/>
            </a:pPr>
            <a:r>
              <a:rPr lang="en-GB" dirty="0">
                <a:solidFill>
                  <a:srgbClr val="000000"/>
                </a:solidFill>
              </a:rPr>
              <a:t>Flexible concept</a:t>
            </a:r>
          </a:p>
          <a:p>
            <a:pPr lvl="0" algn="l"/>
            <a:endParaRPr lang="en-GB" dirty="0">
              <a:solidFill>
                <a:srgbClr val="000000"/>
              </a:solidFill>
            </a:endParaRPr>
          </a:p>
          <a:p>
            <a:pPr lvl="0" algn="l">
              <a:buNone/>
            </a:pPr>
            <a:r>
              <a:rPr lang="en-GB" dirty="0">
                <a:solidFill>
                  <a:srgbClr val="000000"/>
                </a:solidFill>
              </a:rPr>
              <a:t>Scalar per time step</a:t>
            </a:r>
          </a:p>
          <a:p>
            <a:pPr lvl="1" algn="l">
              <a:buNone/>
            </a:pPr>
            <a:endParaRPr lang="en-GB" b="1" dirty="0">
              <a:solidFill>
                <a:srgbClr val="92D050"/>
              </a:solidFill>
              <a:ea typeface="+mn-ea"/>
              <a:cs typeface="+mn-cs"/>
            </a:endParaRPr>
          </a:p>
          <a:p>
            <a:pPr lvl="1" algn="l">
              <a:buNone/>
            </a:pPr>
            <a:r>
              <a:rPr lang="en-GB" dirty="0">
                <a:solidFill>
                  <a:srgbClr val="FF0000"/>
                </a:solidFill>
                <a:ea typeface="+mn-ea"/>
                <a:cs typeface="+mn-cs"/>
              </a:rPr>
              <a:t>delayed</a:t>
            </a:r>
          </a:p>
          <a:p>
            <a:pPr lvl="1" algn="l">
              <a:buNone/>
            </a:pPr>
            <a:endParaRPr lang="en-GB" dirty="0">
              <a:solidFill>
                <a:srgbClr val="FF0000"/>
              </a:solidFill>
              <a:ea typeface="+mn-ea"/>
              <a:cs typeface="+mn-cs"/>
            </a:endParaRPr>
          </a:p>
          <a:p>
            <a:pPr lvl="1" algn="l">
              <a:buNone/>
            </a:pPr>
            <a:r>
              <a:rPr lang="en-GB" dirty="0">
                <a:solidFill>
                  <a:srgbClr val="FF0000"/>
                </a:solidFill>
                <a:ea typeface="+mn-ea"/>
                <a:cs typeface="+mn-cs"/>
              </a:rPr>
              <a:t>sparse</a:t>
            </a:r>
          </a:p>
          <a:p>
            <a:pPr lvl="1" algn="l"/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4539DE20-BCC4-47DF-9F3A-200695CB577B}"/>
              </a:ext>
            </a:extLst>
          </p:cNvPr>
          <p:cNvSpPr/>
          <p:nvPr/>
        </p:nvSpPr>
        <p:spPr>
          <a:xfrm>
            <a:off x="5903999" y="4896360"/>
            <a:ext cx="3888000" cy="108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3200" b="0" i="0"/>
            </a:pPr>
            <a:r>
              <a:rPr lang="en-GB" sz="32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environment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1A6732B0-D08C-4981-A340-85193E9BD063}"/>
              </a:ext>
            </a:extLst>
          </p:cNvPr>
          <p:cNvSpPr/>
          <p:nvPr/>
        </p:nvSpPr>
        <p:spPr>
          <a:xfrm>
            <a:off x="5903999" y="2448360"/>
            <a:ext cx="3888000" cy="108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3200" b="0" i="0" u="none"/>
            </a:pPr>
            <a:r>
              <a:rPr lang="en-GB" sz="32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agent</a:t>
            </a:r>
          </a:p>
        </p:txBody>
      </p:sp>
      <p:sp>
        <p:nvSpPr>
          <p:cNvPr id="6" name="Straight Connector 5">
            <a:extLst>
              <a:ext uri="{FF2B5EF4-FFF2-40B4-BE49-F238E27FC236}">
                <a16:creationId xmlns:a16="http://schemas.microsoft.com/office/drawing/2014/main" id="{0ABD5A28-242F-4755-800C-C6BA5F558562}"/>
              </a:ext>
            </a:extLst>
          </p:cNvPr>
          <p:cNvSpPr/>
          <p:nvPr/>
        </p:nvSpPr>
        <p:spPr>
          <a:xfrm flipV="1">
            <a:off x="6983999" y="3528360"/>
            <a:ext cx="0" cy="1368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7" name="Straight Connector 6">
            <a:extLst>
              <a:ext uri="{FF2B5EF4-FFF2-40B4-BE49-F238E27FC236}">
                <a16:creationId xmlns:a16="http://schemas.microsoft.com/office/drawing/2014/main" id="{6EC2E629-06C5-4AD3-807A-1F2F9DE3A531}"/>
              </a:ext>
            </a:extLst>
          </p:cNvPr>
          <p:cNvSpPr/>
          <p:nvPr/>
        </p:nvSpPr>
        <p:spPr>
          <a:xfrm>
            <a:off x="8784000" y="3528360"/>
            <a:ext cx="0" cy="1368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30283D-E9CD-4F79-BE7C-19E8E312A478}"/>
              </a:ext>
            </a:extLst>
          </p:cNvPr>
          <p:cNvSpPr txBox="1"/>
          <p:nvPr/>
        </p:nvSpPr>
        <p:spPr>
          <a:xfrm>
            <a:off x="8928000" y="3600360"/>
            <a:ext cx="1007999" cy="1224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action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5EE8A0-A470-4CAF-A6CC-C196DC30C983}"/>
              </a:ext>
            </a:extLst>
          </p:cNvPr>
          <p:cNvSpPr txBox="1"/>
          <p:nvPr/>
        </p:nvSpPr>
        <p:spPr>
          <a:xfrm>
            <a:off x="5760579" y="3741111"/>
            <a:ext cx="862842" cy="654495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b="0" i="0" u="none" strike="noStrike" kern="1200" cap="none" dirty="0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state,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b="1" dirty="0">
                <a:solidFill>
                  <a:srgbClr val="92D050"/>
                </a:solidFill>
                <a:highlight>
                  <a:scrgbClr r="0" g="0" b="0">
                    <a:alpha val="0"/>
                  </a:scrgbClr>
                </a:highlight>
                <a:latin typeface="Noto Sans CJK JP Light" pitchFamily="34"/>
              </a:rPr>
              <a:t>reward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7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2D0B52-62E0-4EBC-9538-4BAD2B7725B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Agent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876B73-18A0-4BB1-9EB2-3067D10FE65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5112000" cy="5184000"/>
          </a:xfrm>
        </p:spPr>
        <p:txBody>
          <a:bodyPr/>
          <a:lstStyle/>
          <a:p>
            <a:pPr lvl="0" algn="l">
              <a:buNone/>
            </a:pPr>
            <a:r>
              <a:rPr lang="en-GB" dirty="0">
                <a:solidFill>
                  <a:srgbClr val="000000"/>
                </a:solidFill>
              </a:rPr>
              <a:t>Learner &amp; decision maker</a:t>
            </a:r>
          </a:p>
          <a:p>
            <a:pPr lvl="0" algn="l">
              <a:buNone/>
            </a:pPr>
            <a:r>
              <a:rPr lang="en-GB" sz="2800" dirty="0">
                <a:solidFill>
                  <a:schemeClr val="tx1"/>
                </a:solidFill>
                <a:ea typeface="+mn-ea"/>
                <a:cs typeface="+mn-cs"/>
              </a:rPr>
              <a:t> maximize </a:t>
            </a:r>
            <a:r>
              <a:rPr lang="en-GB" sz="2800" dirty="0">
                <a:solidFill>
                  <a:schemeClr val="accent6"/>
                </a:solidFill>
              </a:rPr>
              <a:t>cumulative</a:t>
            </a:r>
            <a:r>
              <a:rPr lang="en-GB" sz="2800" dirty="0">
                <a:solidFill>
                  <a:schemeClr val="tx1"/>
                </a:solidFill>
                <a:ea typeface="+mn-ea"/>
                <a:cs typeface="+mn-cs"/>
              </a:rPr>
              <a:t> future </a:t>
            </a:r>
            <a:r>
              <a:rPr lang="en-GB" sz="2800" dirty="0">
                <a:solidFill>
                  <a:schemeClr val="accent6"/>
                </a:solidFill>
              </a:rPr>
              <a:t>expected</a:t>
            </a:r>
            <a:r>
              <a:rPr lang="en-GB" sz="2800" dirty="0">
                <a:solidFill>
                  <a:schemeClr val="tx1"/>
                </a:solidFill>
                <a:ea typeface="+mn-ea"/>
                <a:cs typeface="+mn-cs"/>
              </a:rPr>
              <a:t> reward</a:t>
            </a:r>
          </a:p>
          <a:p>
            <a:pPr lvl="0" algn="l">
              <a:buNone/>
            </a:pPr>
            <a:endParaRPr lang="en-GB" dirty="0">
              <a:solidFill>
                <a:srgbClr val="000000"/>
              </a:solidFill>
            </a:endParaRPr>
          </a:p>
          <a:p>
            <a:pPr lvl="0" algn="l">
              <a:buNone/>
            </a:pPr>
            <a:endParaRPr lang="en-GB" dirty="0">
              <a:solidFill>
                <a:srgbClr val="000000"/>
              </a:solidFill>
            </a:endParaRPr>
          </a:p>
          <a:p>
            <a:pPr lvl="0" algn="l">
              <a:buNone/>
            </a:pPr>
            <a:r>
              <a:rPr lang="en-GB" dirty="0">
                <a:solidFill>
                  <a:srgbClr val="000000"/>
                </a:solidFill>
              </a:rPr>
              <a:t>Agent always has a policy </a:t>
            </a:r>
          </a:p>
          <a:p>
            <a:pPr lvl="0" algn="l">
              <a:buNone/>
            </a:pPr>
            <a:r>
              <a:rPr lang="en-GB" sz="2800" dirty="0">
                <a:solidFill>
                  <a:srgbClr val="000000"/>
                </a:solidFill>
              </a:rPr>
              <a:t>even if it’s a bad one!</a:t>
            </a:r>
          </a:p>
          <a:p>
            <a:pPr lvl="0" algn="l">
              <a:buNone/>
            </a:pPr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F04C2CEC-E5C8-4D17-B8B7-92636F2131CE}"/>
              </a:ext>
            </a:extLst>
          </p:cNvPr>
          <p:cNvSpPr/>
          <p:nvPr/>
        </p:nvSpPr>
        <p:spPr>
          <a:xfrm>
            <a:off x="5903999" y="4896360"/>
            <a:ext cx="3888000" cy="108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3200" b="0" i="0"/>
            </a:pPr>
            <a:r>
              <a:rPr lang="en-GB" sz="3200" b="0" i="0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environment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03C2686A-4DD3-4266-A6B1-500CF04243CF}"/>
              </a:ext>
            </a:extLst>
          </p:cNvPr>
          <p:cNvSpPr/>
          <p:nvPr/>
        </p:nvSpPr>
        <p:spPr>
          <a:xfrm>
            <a:off x="5903999" y="2448360"/>
            <a:ext cx="3888000" cy="108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3200" b="1" i="0" u="none">
                <a:solidFill>
                  <a:srgbClr val="009900"/>
                </a:solidFill>
              </a:defRPr>
            </a:pPr>
            <a:r>
              <a:rPr lang="en-GB" sz="3200" b="1" dirty="0">
                <a:solidFill>
                  <a:srgbClr val="92D050"/>
                </a:solidFill>
                <a:highlight>
                  <a:scrgbClr r="0" g="0" b="0">
                    <a:alpha val="0"/>
                  </a:scrgbClr>
                </a:highlight>
                <a:latin typeface="Noto Sans CJK JP Light" pitchFamily="34"/>
              </a:rPr>
              <a:t>agent</a:t>
            </a:r>
          </a:p>
        </p:txBody>
      </p:sp>
      <p:sp>
        <p:nvSpPr>
          <p:cNvPr id="6" name="Straight Connector 5">
            <a:extLst>
              <a:ext uri="{FF2B5EF4-FFF2-40B4-BE49-F238E27FC236}">
                <a16:creationId xmlns:a16="http://schemas.microsoft.com/office/drawing/2014/main" id="{B28E14AF-A8AF-47E5-9DA7-C1475B014B8C}"/>
              </a:ext>
            </a:extLst>
          </p:cNvPr>
          <p:cNvSpPr/>
          <p:nvPr/>
        </p:nvSpPr>
        <p:spPr>
          <a:xfrm flipV="1">
            <a:off x="6983999" y="3528360"/>
            <a:ext cx="0" cy="1368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7" name="Straight Connector 6">
            <a:extLst>
              <a:ext uri="{FF2B5EF4-FFF2-40B4-BE49-F238E27FC236}">
                <a16:creationId xmlns:a16="http://schemas.microsoft.com/office/drawing/2014/main" id="{6E675AB0-6CCC-4665-8761-875A81F00CEB}"/>
              </a:ext>
            </a:extLst>
          </p:cNvPr>
          <p:cNvSpPr/>
          <p:nvPr/>
        </p:nvSpPr>
        <p:spPr>
          <a:xfrm>
            <a:off x="8784000" y="3528360"/>
            <a:ext cx="0" cy="1368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9BD433-8AA6-4F17-A297-CF36F4127A01}"/>
              </a:ext>
            </a:extLst>
          </p:cNvPr>
          <p:cNvSpPr txBox="1"/>
          <p:nvPr/>
        </p:nvSpPr>
        <p:spPr>
          <a:xfrm>
            <a:off x="8928000" y="3600360"/>
            <a:ext cx="1007999" cy="1224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action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DC3831-719B-4AD9-BF55-8FF09F06233B}"/>
              </a:ext>
            </a:extLst>
          </p:cNvPr>
          <p:cNvSpPr txBox="1"/>
          <p:nvPr/>
        </p:nvSpPr>
        <p:spPr>
          <a:xfrm>
            <a:off x="5688000" y="3456359"/>
            <a:ext cx="1007999" cy="1224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sz="1800" b="0" i="0" u="none" strike="noStrike" kern="1200" cap="none" dirty="0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state,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sz="1800" b="0" i="0" u="none" strike="noStrike" kern="1200" cap="none" dirty="0">
                <a:ln>
                  <a:noFill/>
                </a:ln>
                <a:solidFill>
                  <a:srgbClr val="000000"/>
                </a:solidFill>
                <a:latin typeface="Noto Sans CJK JP Light" pitchFamily="34"/>
                <a:ea typeface="Noto Sans CJK SC Regular" pitchFamily="2"/>
                <a:cs typeface="FreeSans" pitchFamily="2"/>
              </a:rPr>
              <a:t>reward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8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56891B-7FAB-407D-81EE-F2E3EE7EE43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Policy - </a:t>
            </a:r>
            <a:r>
              <a:rPr lang="en-GB" i="1" dirty="0">
                <a:latin typeface="Cambria Math" panose="02040503050406030204" pitchFamily="18" charset="0"/>
                <a:ea typeface="Cambria Math" panose="02040503050406030204" pitchFamily="18" charset="0"/>
              </a:rPr>
              <a:t>π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073A2D-1B57-4718-BDA2-A9B1170A213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5040000" cy="5184000"/>
          </a:xfrm>
        </p:spPr>
        <p:txBody>
          <a:bodyPr/>
          <a:lstStyle/>
          <a:p>
            <a:pPr lvl="0" algn="l">
              <a:buNone/>
            </a:pPr>
            <a:r>
              <a:rPr lang="en-GB" dirty="0">
                <a:solidFill>
                  <a:srgbClr val="000000"/>
                </a:solidFill>
              </a:rPr>
              <a:t>Rules to select actions</a:t>
            </a:r>
          </a:p>
          <a:p>
            <a:pPr lvl="0" algn="l">
              <a:buNone/>
            </a:pPr>
            <a:endParaRPr lang="en-GB" dirty="0">
              <a:solidFill>
                <a:srgbClr val="000000"/>
              </a:solidFill>
            </a:endParaRPr>
          </a:p>
          <a:p>
            <a:pPr lvl="0" algn="l">
              <a:buNone/>
            </a:pPr>
            <a:r>
              <a:rPr lang="en-GB" dirty="0">
                <a:solidFill>
                  <a:srgbClr val="000000"/>
                </a:solidFill>
              </a:rPr>
              <a:t>Always follow a policy</a:t>
            </a:r>
          </a:p>
          <a:p>
            <a:pPr lvl="4" algn="l">
              <a:buNone/>
            </a:pPr>
            <a:r>
              <a:rPr lang="en-GB" sz="2800" dirty="0">
                <a:solidFill>
                  <a:srgbClr val="000000"/>
                </a:solidFill>
              </a:rPr>
              <a:t> act randomly</a:t>
            </a:r>
          </a:p>
          <a:p>
            <a:pPr lvl="3" algn="l">
              <a:buNone/>
            </a:pPr>
            <a:r>
              <a:rPr lang="en-GB" sz="2800" dirty="0">
                <a:solidFill>
                  <a:srgbClr val="000000"/>
                </a:solidFill>
              </a:rPr>
              <a:t> always pick specific action</a:t>
            </a:r>
          </a:p>
          <a:p>
            <a:pPr lvl="3" algn="l">
              <a:buNone/>
            </a:pPr>
            <a:r>
              <a:rPr lang="en-GB" sz="2800" dirty="0">
                <a:solidFill>
                  <a:srgbClr val="000000"/>
                </a:solidFill>
              </a:rPr>
              <a:t> optimal (</a:t>
            </a:r>
            <a:r>
              <a:rPr lang="en-GB" sz="28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π*</a:t>
            </a:r>
            <a:r>
              <a:rPr lang="en-GB" sz="2800" dirty="0"/>
              <a:t>)</a:t>
            </a:r>
            <a:endParaRPr lang="en-GB" dirty="0">
              <a:solidFill>
                <a:srgbClr val="000000"/>
              </a:solidFill>
            </a:endParaRPr>
          </a:p>
          <a:p>
            <a:pPr lvl="0" algn="l">
              <a:buNone/>
            </a:pPr>
            <a:endParaRPr lang="en-GB" dirty="0">
              <a:solidFill>
                <a:srgbClr val="000000"/>
              </a:solidFill>
            </a:endParaRPr>
          </a:p>
          <a:p>
            <a:pPr lvl="0" algn="l">
              <a:buNone/>
            </a:pPr>
            <a:r>
              <a:rPr lang="en-GB" dirty="0">
                <a:solidFill>
                  <a:srgbClr val="000000"/>
                </a:solidFill>
              </a:rPr>
              <a:t>Deterministic or stochastic policies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FAE02DDD-0999-4484-B677-3647547D788B}"/>
              </a:ext>
            </a:extLst>
          </p:cNvPr>
          <p:cNvSpPr/>
          <p:nvPr/>
        </p:nvSpPr>
        <p:spPr>
          <a:xfrm>
            <a:off x="5903999" y="4896360"/>
            <a:ext cx="3888000" cy="108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3200" b="0" i="0"/>
            </a:pPr>
            <a:r>
              <a:rPr lang="en-GB" sz="32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environment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FDEA6027-F1CB-4158-8BE8-956E6FFFF971}"/>
              </a:ext>
            </a:extLst>
          </p:cNvPr>
          <p:cNvSpPr/>
          <p:nvPr/>
        </p:nvSpPr>
        <p:spPr>
          <a:xfrm>
            <a:off x="5903999" y="2448360"/>
            <a:ext cx="3888000" cy="108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algn="ctr" hangingPunct="0">
              <a:defRPr sz="3200" b="1" i="0" u="none">
                <a:solidFill>
                  <a:srgbClr val="009900"/>
                </a:solidFill>
              </a:defRPr>
            </a:pPr>
            <a:r>
              <a:rPr lang="en-GB" sz="3200" b="1" dirty="0">
                <a:solidFill>
                  <a:srgbClr val="92D050"/>
                </a:solidFill>
                <a:highlight>
                  <a:scrgbClr r="0" g="0" b="0">
                    <a:alpha val="0"/>
                  </a:scrgbClr>
                </a:highlight>
                <a:latin typeface="Noto Sans CJK JP Light" pitchFamily="34"/>
              </a:rPr>
              <a:t>agent</a:t>
            </a:r>
          </a:p>
        </p:txBody>
      </p:sp>
      <p:sp>
        <p:nvSpPr>
          <p:cNvPr id="6" name="Straight Connector 5">
            <a:extLst>
              <a:ext uri="{FF2B5EF4-FFF2-40B4-BE49-F238E27FC236}">
                <a16:creationId xmlns:a16="http://schemas.microsoft.com/office/drawing/2014/main" id="{C83DC8C5-0174-4D01-983D-09068BF63355}"/>
              </a:ext>
            </a:extLst>
          </p:cNvPr>
          <p:cNvSpPr/>
          <p:nvPr/>
        </p:nvSpPr>
        <p:spPr>
          <a:xfrm flipV="1">
            <a:off x="6983999" y="3528360"/>
            <a:ext cx="0" cy="1368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7" name="Straight Connector 6">
            <a:extLst>
              <a:ext uri="{FF2B5EF4-FFF2-40B4-BE49-F238E27FC236}">
                <a16:creationId xmlns:a16="http://schemas.microsoft.com/office/drawing/2014/main" id="{A063AD7D-CB9A-4618-BAC4-8543249149AE}"/>
              </a:ext>
            </a:extLst>
          </p:cNvPr>
          <p:cNvSpPr/>
          <p:nvPr/>
        </p:nvSpPr>
        <p:spPr>
          <a:xfrm>
            <a:off x="8784000" y="3528360"/>
            <a:ext cx="0" cy="1368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EB1677-4521-4CEF-995B-F712D331E107}"/>
              </a:ext>
            </a:extLst>
          </p:cNvPr>
          <p:cNvSpPr txBox="1"/>
          <p:nvPr/>
        </p:nvSpPr>
        <p:spPr>
          <a:xfrm>
            <a:off x="8928000" y="3600360"/>
            <a:ext cx="1007999" cy="1224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action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5F9A65B-5E7C-41A6-BC1E-D50990856693}"/>
              </a:ext>
            </a:extLst>
          </p:cNvPr>
          <p:cNvSpPr txBox="1"/>
          <p:nvPr/>
        </p:nvSpPr>
        <p:spPr>
          <a:xfrm>
            <a:off x="5769779" y="3741111"/>
            <a:ext cx="844440" cy="654495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>
                <a:solidFill>
                  <a:srgbClr val="800000"/>
                </a:solidFill>
                <a:latin typeface="Noto Sans CJK JP Light" pitchFamily="34"/>
              </a:defRPr>
            </a:pPr>
            <a:r>
              <a:rPr lang="en-GB" sz="1800" b="0" i="0" u="none" strike="noStrike" kern="1200" cap="none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CJK JP Light" pitchFamily="34"/>
                <a:ea typeface="Noto Sans CJK SC Regular" pitchFamily="2"/>
                <a:cs typeface="FreeSans" pitchFamily="2"/>
              </a:rPr>
              <a:t>state,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>
                <a:solidFill>
                  <a:srgbClr val="800000"/>
                </a:solidFill>
                <a:latin typeface="Noto Sans CJK JP Light" pitchFamily="34"/>
              </a:defRPr>
            </a:pPr>
            <a:r>
              <a:rPr lang="en-GB" sz="1800" b="0" i="0" u="none" strike="noStrike" kern="1200" cap="none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CJK JP Light" pitchFamily="34"/>
                <a:ea typeface="Noto Sans CJK SC Regular" pitchFamily="2"/>
                <a:cs typeface="FreeSans" pitchFamily="2"/>
              </a:rPr>
              <a:t>reward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56891B-7FAB-407D-81EE-F2E3EE7EE43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Policy - </a:t>
            </a:r>
            <a:r>
              <a:rPr lang="en-GB" i="1" dirty="0">
                <a:latin typeface="Cambria Math" panose="02040503050406030204" pitchFamily="18" charset="0"/>
                <a:ea typeface="Cambria Math" panose="02040503050406030204" pitchFamily="18" charset="0"/>
              </a:rPr>
              <a:t>π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F340BDA5-1CD4-4B93-8779-635B2B6B6E89}"/>
              </a:ext>
            </a:extLst>
          </p:cNvPr>
          <p:cNvSpPr txBox="1">
            <a:spLocks/>
          </p:cNvSpPr>
          <p:nvPr/>
        </p:nvSpPr>
        <p:spPr>
          <a:xfrm>
            <a:off x="503999" y="2015999"/>
            <a:ext cx="5040000" cy="5184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Font typeface="StarSymbol"/>
              <a:buNone/>
            </a:pPr>
            <a:r>
              <a:rPr lang="en-US" dirty="0">
                <a:solidFill>
                  <a:srgbClr val="000000"/>
                </a:solidFill>
              </a:rPr>
              <a:t>Picture of policy as a function</a:t>
            </a:r>
          </a:p>
          <a:p>
            <a:pPr algn="l">
              <a:buFont typeface="StarSymbol"/>
              <a:buNone/>
            </a:pPr>
            <a:endParaRPr lang="en-US" dirty="0">
              <a:solidFill>
                <a:srgbClr val="000000"/>
              </a:solidFill>
            </a:endParaRPr>
          </a:p>
          <a:p>
            <a:pPr algn="l">
              <a:buFont typeface="StarSymbol"/>
              <a:buNone/>
            </a:pPr>
            <a:r>
              <a:rPr lang="en-US" dirty="0">
                <a:solidFill>
                  <a:srgbClr val="000000"/>
                </a:solidFill>
              </a:rPr>
              <a:t>DO in R and python!</a:t>
            </a:r>
          </a:p>
        </p:txBody>
      </p:sp>
    </p:spTree>
    <p:extLst>
      <p:ext uri="{BB962C8B-B14F-4D97-AF65-F5344CB8AC3E}">
        <p14:creationId xmlns:p14="http://schemas.microsoft.com/office/powerpoint/2010/main" val="16232704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9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7F6EE-CCA8-40E7-B838-C1CF8F9A9B6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Policy - </a:t>
            </a:r>
            <a:r>
              <a:rPr lang="en-GB" i="1" dirty="0">
                <a:latin typeface="Cambria Math" panose="02040503050406030204" pitchFamily="18" charset="0"/>
                <a:ea typeface="Cambria Math" panose="02040503050406030204" pitchFamily="18" charset="0"/>
              </a:rPr>
              <a:t>π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FB64FF-DFF4-40B6-9A02-9D74DD4C8EB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5256001" cy="5184000"/>
          </a:xfrm>
        </p:spPr>
        <p:txBody>
          <a:bodyPr/>
          <a:lstStyle/>
          <a:p>
            <a:pPr lvl="0" algn="just">
              <a:buNone/>
            </a:pPr>
            <a:r>
              <a:rPr lang="en-GB" dirty="0">
                <a:solidFill>
                  <a:srgbClr val="000000"/>
                </a:solidFill>
              </a:rPr>
              <a:t>On vs off policy learning</a:t>
            </a:r>
          </a:p>
          <a:p>
            <a:pPr lvl="0" algn="just">
              <a:buNone/>
            </a:pPr>
            <a:r>
              <a:rPr lang="en-US" sz="2800" dirty="0">
                <a:solidFill>
                  <a:srgbClr val="000000"/>
                </a:solidFill>
              </a:rPr>
              <a:t> </a:t>
            </a:r>
            <a:r>
              <a:rPr lang="en-GB" sz="2800" dirty="0">
                <a:solidFill>
                  <a:srgbClr val="000000"/>
                </a:solidFill>
              </a:rPr>
              <a:t>ability to learn from the experience of other policies</a:t>
            </a:r>
          </a:p>
          <a:p>
            <a:pPr lvl="0" algn="just">
              <a:buNone/>
            </a:pPr>
            <a:endParaRPr lang="en-GB" dirty="0">
              <a:solidFill>
                <a:srgbClr val="000000"/>
              </a:solidFill>
            </a:endParaRPr>
          </a:p>
          <a:p>
            <a:pPr lvl="0" algn="just">
              <a:buNone/>
            </a:pPr>
            <a:r>
              <a:rPr lang="en-GB" dirty="0">
                <a:solidFill>
                  <a:srgbClr val="000000"/>
                </a:solidFill>
              </a:rPr>
              <a:t>Policy can be</a:t>
            </a:r>
          </a:p>
          <a:p>
            <a:pPr lvl="6" algn="just">
              <a:buNone/>
            </a:pPr>
            <a:r>
              <a:rPr lang="en-GB" sz="2800" dirty="0">
                <a:solidFill>
                  <a:srgbClr val="000000"/>
                </a:solidFill>
              </a:rPr>
              <a:t> parameterized directly</a:t>
            </a:r>
          </a:p>
          <a:p>
            <a:pPr lvl="6" algn="just">
              <a:buNone/>
            </a:pPr>
            <a:r>
              <a:rPr lang="en-GB" sz="2800" dirty="0">
                <a:solidFill>
                  <a:srgbClr val="000000"/>
                </a:solidFill>
              </a:rPr>
              <a:t> generated from a value function</a:t>
            </a:r>
          </a:p>
          <a:p>
            <a:pPr lvl="6" algn="just">
              <a:buNone/>
            </a:pPr>
            <a:endParaRPr lang="en-GB" sz="2800" dirty="0">
              <a:solidFill>
                <a:srgbClr val="000000"/>
              </a:solidFill>
            </a:endParaRP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6344E1C9-5A9F-4B75-9B27-65AD280A2ECE}"/>
              </a:ext>
            </a:extLst>
          </p:cNvPr>
          <p:cNvSpPr/>
          <p:nvPr/>
        </p:nvSpPr>
        <p:spPr>
          <a:xfrm>
            <a:off x="5903999" y="4896360"/>
            <a:ext cx="3888000" cy="108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3200" b="0" i="0"/>
            </a:pPr>
            <a:r>
              <a:rPr lang="en-GB" sz="32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environment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4A981A0-2733-4698-A779-053D6FF89B42}"/>
              </a:ext>
            </a:extLst>
          </p:cNvPr>
          <p:cNvSpPr/>
          <p:nvPr/>
        </p:nvSpPr>
        <p:spPr>
          <a:xfrm>
            <a:off x="5903999" y="2448360"/>
            <a:ext cx="3888000" cy="108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3200" b="1" i="0" u="none">
                <a:solidFill>
                  <a:srgbClr val="009900"/>
                </a:solidFill>
              </a:defRPr>
            </a:pPr>
            <a:r>
              <a:rPr lang="en-GB" sz="3200" b="1" dirty="0">
                <a:solidFill>
                  <a:srgbClr val="92D050"/>
                </a:solidFill>
                <a:highlight>
                  <a:scrgbClr r="0" g="0" b="0">
                    <a:alpha val="0"/>
                  </a:scrgbClr>
                </a:highlight>
                <a:latin typeface="Noto Sans CJK JP Light" pitchFamily="34"/>
              </a:rPr>
              <a:t>agent</a:t>
            </a:r>
          </a:p>
        </p:txBody>
      </p:sp>
      <p:sp>
        <p:nvSpPr>
          <p:cNvPr id="6" name="Straight Connector 5">
            <a:extLst>
              <a:ext uri="{FF2B5EF4-FFF2-40B4-BE49-F238E27FC236}">
                <a16:creationId xmlns:a16="http://schemas.microsoft.com/office/drawing/2014/main" id="{41651C09-D4D4-42D3-BB52-F6DAF5B4552B}"/>
              </a:ext>
            </a:extLst>
          </p:cNvPr>
          <p:cNvSpPr/>
          <p:nvPr/>
        </p:nvSpPr>
        <p:spPr>
          <a:xfrm flipV="1">
            <a:off x="6983999" y="3528360"/>
            <a:ext cx="0" cy="1368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7" name="Straight Connector 6">
            <a:extLst>
              <a:ext uri="{FF2B5EF4-FFF2-40B4-BE49-F238E27FC236}">
                <a16:creationId xmlns:a16="http://schemas.microsoft.com/office/drawing/2014/main" id="{D9F6E12F-B6D5-41E8-AD35-BD3F8F3CCC37}"/>
              </a:ext>
            </a:extLst>
          </p:cNvPr>
          <p:cNvSpPr/>
          <p:nvPr/>
        </p:nvSpPr>
        <p:spPr>
          <a:xfrm>
            <a:off x="8784000" y="3528360"/>
            <a:ext cx="0" cy="1368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8FBB3B-5E43-424F-907A-B4D87CA00E1A}"/>
              </a:ext>
            </a:extLst>
          </p:cNvPr>
          <p:cNvSpPr txBox="1"/>
          <p:nvPr/>
        </p:nvSpPr>
        <p:spPr>
          <a:xfrm>
            <a:off x="8928000" y="3600360"/>
            <a:ext cx="1007999" cy="1224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action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304344C-6AE1-4468-8BB0-42AE8D0B413B}"/>
              </a:ext>
            </a:extLst>
          </p:cNvPr>
          <p:cNvSpPr txBox="1"/>
          <p:nvPr/>
        </p:nvSpPr>
        <p:spPr>
          <a:xfrm>
            <a:off x="5688000" y="3456359"/>
            <a:ext cx="1007999" cy="1224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state,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Noto Sans CJK JP Light" pitchFamily="34"/>
                <a:ea typeface="Noto Sans CJK SC Regular" pitchFamily="2"/>
                <a:cs typeface="FreeSans" pitchFamily="2"/>
              </a:rPr>
              <a:t>reward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7F6EE-CCA8-40E7-B838-C1CF8F9A9B6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Environment model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FB64FF-DFF4-40B6-9A02-9D74DD4C8EB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5040000" cy="5184000"/>
          </a:xfrm>
        </p:spPr>
        <p:txBody>
          <a:bodyPr/>
          <a:lstStyle/>
          <a:p>
            <a:pPr lvl="6" algn="just">
              <a:buNone/>
            </a:pPr>
            <a:r>
              <a:rPr lang="en-GB" sz="2800" dirty="0">
                <a:solidFill>
                  <a:srgbClr val="000000"/>
                </a:solidFill>
              </a:rPr>
              <a:t>Predicts environment response to actions</a:t>
            </a:r>
          </a:p>
          <a:p>
            <a:pPr lvl="6" algn="just">
              <a:buNone/>
            </a:pPr>
            <a:r>
              <a:rPr lang="en-GB" sz="2800" dirty="0">
                <a:solidFill>
                  <a:srgbClr val="000000"/>
                </a:solidFill>
              </a:rPr>
              <a:t> </a:t>
            </a:r>
            <a:r>
              <a:rPr lang="en-GB" sz="2800" b="1" dirty="0">
                <a:solidFill>
                  <a:schemeClr val="accent6"/>
                </a:solidFill>
              </a:rPr>
              <a:t>predicts </a:t>
            </a:r>
            <a:r>
              <a:rPr lang="en-GB" sz="2800" b="1" i="1" dirty="0">
                <a:solidFill>
                  <a:schemeClr val="accent6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s’, r</a:t>
            </a:r>
            <a:r>
              <a:rPr lang="en-GB" sz="2800" b="1" i="1" dirty="0">
                <a:solidFill>
                  <a:schemeClr val="accent6"/>
                </a:solidFill>
              </a:rPr>
              <a:t>  </a:t>
            </a:r>
            <a:r>
              <a:rPr lang="en-GB" sz="2800" b="1" dirty="0">
                <a:solidFill>
                  <a:schemeClr val="accent6"/>
                </a:solidFill>
              </a:rPr>
              <a:t>from </a:t>
            </a:r>
            <a:r>
              <a:rPr lang="en-GB" sz="2800" b="1" i="1" dirty="0">
                <a:solidFill>
                  <a:schemeClr val="accent6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s, a</a:t>
            </a:r>
          </a:p>
          <a:p>
            <a:pPr lvl="6" algn="just">
              <a:buNone/>
            </a:pPr>
            <a:r>
              <a:rPr lang="en-GB" sz="2800" dirty="0">
                <a:solidFill>
                  <a:srgbClr val="000000"/>
                </a:solidFill>
              </a:rPr>
              <a:t> not predicting </a:t>
            </a:r>
            <a:r>
              <a:rPr lang="en-GB" sz="2800" i="1" dirty="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G</a:t>
            </a:r>
            <a:r>
              <a:rPr lang="en-GB" sz="2800" dirty="0">
                <a:solidFill>
                  <a:srgbClr val="000000"/>
                </a:solidFill>
              </a:rPr>
              <a:t> (return)!</a:t>
            </a:r>
          </a:p>
          <a:p>
            <a:pPr lvl="6" algn="just">
              <a:buNone/>
            </a:pPr>
            <a:endParaRPr lang="en-GB" sz="2800" dirty="0">
              <a:solidFill>
                <a:srgbClr val="000000"/>
              </a:solidFill>
            </a:endParaRPr>
          </a:p>
          <a:p>
            <a:pPr lvl="6" algn="just">
              <a:buNone/>
            </a:pPr>
            <a:r>
              <a:rPr lang="en-GB" sz="2800" dirty="0">
                <a:solidFill>
                  <a:srgbClr val="000000"/>
                </a:solidFill>
              </a:rPr>
              <a:t>Sample vs. distributional model</a:t>
            </a:r>
          </a:p>
          <a:p>
            <a:pPr lvl="6" algn="just">
              <a:buNone/>
            </a:pPr>
            <a:endParaRPr lang="en-GB" sz="2800" dirty="0">
              <a:solidFill>
                <a:srgbClr val="000000"/>
              </a:solidFill>
            </a:endParaRPr>
          </a:p>
          <a:p>
            <a:pPr lvl="6" algn="just">
              <a:buNone/>
            </a:pPr>
            <a:r>
              <a:rPr lang="en-GB" sz="2800" dirty="0">
                <a:solidFill>
                  <a:srgbClr val="000000"/>
                </a:solidFill>
              </a:rPr>
              <a:t>Model has to be learnt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6344E1C9-5A9F-4B75-9B27-65AD280A2ECE}"/>
              </a:ext>
            </a:extLst>
          </p:cNvPr>
          <p:cNvSpPr/>
          <p:nvPr/>
        </p:nvSpPr>
        <p:spPr>
          <a:xfrm>
            <a:off x="5903999" y="4896360"/>
            <a:ext cx="3888000" cy="108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3200" b="0" i="0"/>
            </a:pPr>
            <a:r>
              <a:rPr lang="en-GB" sz="32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environment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4A981A0-2733-4698-A779-053D6FF89B42}"/>
              </a:ext>
            </a:extLst>
          </p:cNvPr>
          <p:cNvSpPr/>
          <p:nvPr/>
        </p:nvSpPr>
        <p:spPr>
          <a:xfrm>
            <a:off x="5903999" y="2448360"/>
            <a:ext cx="3888000" cy="108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3200" b="0" i="0" u="none"/>
            </a:pPr>
            <a:r>
              <a:rPr lang="en-GB" sz="32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agent</a:t>
            </a:r>
          </a:p>
        </p:txBody>
      </p:sp>
      <p:sp>
        <p:nvSpPr>
          <p:cNvPr id="6" name="Straight Connector 5">
            <a:extLst>
              <a:ext uri="{FF2B5EF4-FFF2-40B4-BE49-F238E27FC236}">
                <a16:creationId xmlns:a16="http://schemas.microsoft.com/office/drawing/2014/main" id="{41651C09-D4D4-42D3-BB52-F6DAF5B4552B}"/>
              </a:ext>
            </a:extLst>
          </p:cNvPr>
          <p:cNvSpPr/>
          <p:nvPr/>
        </p:nvSpPr>
        <p:spPr>
          <a:xfrm flipV="1">
            <a:off x="6983999" y="3528360"/>
            <a:ext cx="0" cy="1368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7" name="Straight Connector 6">
            <a:extLst>
              <a:ext uri="{FF2B5EF4-FFF2-40B4-BE49-F238E27FC236}">
                <a16:creationId xmlns:a16="http://schemas.microsoft.com/office/drawing/2014/main" id="{D9F6E12F-B6D5-41E8-AD35-BD3F8F3CCC37}"/>
              </a:ext>
            </a:extLst>
          </p:cNvPr>
          <p:cNvSpPr/>
          <p:nvPr/>
        </p:nvSpPr>
        <p:spPr>
          <a:xfrm>
            <a:off x="8784000" y="3528360"/>
            <a:ext cx="0" cy="1368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8FBB3B-5E43-424F-907A-B4D87CA00E1A}"/>
              </a:ext>
            </a:extLst>
          </p:cNvPr>
          <p:cNvSpPr txBox="1"/>
          <p:nvPr/>
        </p:nvSpPr>
        <p:spPr>
          <a:xfrm>
            <a:off x="8928000" y="3600360"/>
            <a:ext cx="1007999" cy="1224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action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304344C-6AE1-4468-8BB0-42AE8D0B413B}"/>
              </a:ext>
            </a:extLst>
          </p:cNvPr>
          <p:cNvSpPr txBox="1"/>
          <p:nvPr/>
        </p:nvSpPr>
        <p:spPr>
          <a:xfrm>
            <a:off x="5688000" y="3456359"/>
            <a:ext cx="1007999" cy="1224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state,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Noto Sans CJK JP Light" pitchFamily="34"/>
                <a:ea typeface="Noto Sans CJK SC Regular" pitchFamily="2"/>
                <a:cs typeface="FreeSans" pitchFamily="2"/>
              </a:rPr>
              <a:t>reward</a:t>
            </a:r>
          </a:p>
        </p:txBody>
      </p:sp>
    </p:spTree>
    <p:extLst>
      <p:ext uri="{BB962C8B-B14F-4D97-AF65-F5344CB8AC3E}">
        <p14:creationId xmlns:p14="http://schemas.microsoft.com/office/powerpoint/2010/main" val="160228457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7F6EE-CCA8-40E7-B838-C1CF8F9A9B6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0" y="6870583"/>
            <a:ext cx="10080625" cy="689092"/>
          </a:xfrm>
        </p:spPr>
        <p:txBody>
          <a:bodyPr/>
          <a:lstStyle/>
          <a:p>
            <a:pPr lvl="0"/>
            <a:r>
              <a:rPr lang="en-GB" sz="1800" i="1" dirty="0"/>
              <a:t>Sutton &amp; </a:t>
            </a:r>
            <a:r>
              <a:rPr lang="en-GB" sz="1800" i="1" dirty="0" err="1"/>
              <a:t>Barto</a:t>
            </a:r>
            <a:endParaRPr lang="en-GB" sz="1800" i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078CB2F-9C7C-4E3D-AF53-22D6F2AD05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076919"/>
            <a:ext cx="10080625" cy="5156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65420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BF44816-593C-4120-8040-77A371E55456}"/>
              </a:ext>
            </a:extLst>
          </p:cNvPr>
          <p:cNvSpPr txBox="1"/>
          <p:nvPr/>
        </p:nvSpPr>
        <p:spPr>
          <a:xfrm>
            <a:off x="2592000" y="1224000"/>
            <a:ext cx="4824000" cy="3463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76A77C84-5A93-4E75-BF22-67D646696B77}"/>
              </a:ext>
            </a:extLst>
          </p:cNvPr>
          <p:cNvSpPr/>
          <p:nvPr/>
        </p:nvSpPr>
        <p:spPr>
          <a:xfrm>
            <a:off x="2376000" y="720000"/>
            <a:ext cx="5688000" cy="2376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b="1"/>
            </a:pPr>
            <a:r>
              <a:rPr lang="en-GB" sz="4200" b="1" i="0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SC Regular" pitchFamily="2"/>
                <a:cs typeface="FreeSans" pitchFamily="2"/>
              </a:rPr>
              <a:t>AGENT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GB" sz="2400" b="0" i="0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policy</a:t>
            </a:r>
            <a:r>
              <a:rPr lang="en-GB" sz="2400" b="1" i="0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  					</a:t>
            </a:r>
            <a:r>
              <a:rPr lang="en-GB" sz="2400" b="0" i="1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Noto Sans CJK JP Light" pitchFamily="34"/>
              </a:rPr>
              <a:t>π(s)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GB" sz="2400" b="0" i="1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value function(s) 	         </a:t>
            </a:r>
            <a:r>
              <a:rPr lang="en-GB" sz="2400" b="0" i="1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Noto Sans CJK JP Light" pitchFamily="34"/>
              </a:rPr>
              <a:t>V</a:t>
            </a:r>
            <a:r>
              <a:rPr lang="en-GB" sz="2400" b="0" i="1" u="none" strike="noStrike" kern="1200" cap="none" baseline="-33000" dirty="0">
                <a:ln>
                  <a:noFill/>
                </a:ln>
                <a:solidFill>
                  <a:srgbClr val="FFFFFF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Noto Sans CJK JP Light" pitchFamily="34"/>
              </a:rPr>
              <a:t>π</a:t>
            </a:r>
            <a:r>
              <a:rPr lang="en-GB" sz="2400" b="0" i="1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Noto Sans CJK JP Light" pitchFamily="34"/>
              </a:rPr>
              <a:t>(s), </a:t>
            </a:r>
            <a:r>
              <a:rPr lang="en-GB" sz="2400" b="0" i="1" u="none" strike="noStrike" kern="1200" cap="none" baseline="0" dirty="0">
                <a:ln>
                  <a:noFill/>
                </a:ln>
                <a:solidFill>
                  <a:srgbClr val="FFFFFF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Noto Sans CJK JP Light" pitchFamily="34"/>
              </a:rPr>
              <a:t>Q</a:t>
            </a:r>
            <a:r>
              <a:rPr lang="en-GB" sz="2400" b="0" i="1" u="none" strike="noStrike" kern="1200" cap="none" baseline="-33000" dirty="0">
                <a:ln>
                  <a:noFill/>
                </a:ln>
                <a:solidFill>
                  <a:srgbClr val="FFFFFF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Noto Sans CJK JP Light" pitchFamily="34"/>
              </a:rPr>
              <a:t>π</a:t>
            </a:r>
            <a:r>
              <a:rPr lang="en-GB" sz="2400" b="0" i="1" u="none" strike="noStrike" kern="1200" cap="none" baseline="0" dirty="0">
                <a:ln>
                  <a:noFill/>
                </a:ln>
                <a:solidFill>
                  <a:srgbClr val="FFFFFF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Noto Sans CJK JP Light" pitchFamily="34"/>
              </a:rPr>
              <a:t>(s, a)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GB" sz="2400" b="0" i="1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environment model(s)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3168CA10-FEC0-42A1-BFBD-FD3932044060}"/>
              </a:ext>
            </a:extLst>
          </p:cNvPr>
          <p:cNvSpPr/>
          <p:nvPr/>
        </p:nvSpPr>
        <p:spPr>
          <a:xfrm>
            <a:off x="2376000" y="4536000"/>
            <a:ext cx="5688000" cy="2376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b="1"/>
            </a:pPr>
            <a:r>
              <a:rPr lang="en-GB" sz="4200" b="1" i="0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SC Regular" pitchFamily="2"/>
                <a:cs typeface="FreeSans" pitchFamily="2"/>
              </a:rPr>
              <a:t>ENVIRONMENT</a:t>
            </a:r>
          </a:p>
          <a:p>
            <a:pPr marL="0" marR="0" lvl="1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GB" sz="2400" b="0" i="0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SC Regular" pitchFamily="2"/>
                <a:cs typeface="FreeSans" pitchFamily="2"/>
              </a:rPr>
              <a:t>state transition 	</a:t>
            </a:r>
            <a:r>
              <a:rPr lang="en-GB" sz="2400" b="0" i="1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FreeSans" pitchFamily="2"/>
              </a:rPr>
              <a:t>P(s’ </a:t>
            </a:r>
            <a:r>
              <a:rPr lang="en-GB" sz="2400" b="0" i="1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Noto Sans CJK JP Light" pitchFamily="34"/>
              </a:rPr>
              <a:t>| s, a)</a:t>
            </a:r>
          </a:p>
          <a:p>
            <a:pPr marL="0" marR="0" lvl="1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GB" sz="2400" b="0" i="0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reward transition 	</a:t>
            </a:r>
            <a:r>
              <a:rPr lang="en-GB" sz="2400" b="0" i="1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Noto Sans CJK JP Light" pitchFamily="34"/>
              </a:rPr>
              <a:t>R(s, a, s’)</a:t>
            </a:r>
          </a:p>
        </p:txBody>
      </p:sp>
      <p:sp>
        <p:nvSpPr>
          <p:cNvPr id="5" name="Straight Connector 4">
            <a:extLst>
              <a:ext uri="{FF2B5EF4-FFF2-40B4-BE49-F238E27FC236}">
                <a16:creationId xmlns:a16="http://schemas.microsoft.com/office/drawing/2014/main" id="{4EB96BCB-ACA6-4042-B3FA-BA77EF6ADA41}"/>
              </a:ext>
            </a:extLst>
          </p:cNvPr>
          <p:cNvSpPr/>
          <p:nvPr/>
        </p:nvSpPr>
        <p:spPr>
          <a:xfrm>
            <a:off x="8063999" y="1728000"/>
            <a:ext cx="1224001" cy="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6" name="Straight Connector 5">
            <a:extLst>
              <a:ext uri="{FF2B5EF4-FFF2-40B4-BE49-F238E27FC236}">
                <a16:creationId xmlns:a16="http://schemas.microsoft.com/office/drawing/2014/main" id="{4481D9DD-0FC8-42F2-88EB-A57A4F23E2F0}"/>
              </a:ext>
            </a:extLst>
          </p:cNvPr>
          <p:cNvSpPr/>
          <p:nvPr/>
        </p:nvSpPr>
        <p:spPr>
          <a:xfrm>
            <a:off x="9252000" y="1692000"/>
            <a:ext cx="0" cy="3924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7" name="Straight Connector 6">
            <a:extLst>
              <a:ext uri="{FF2B5EF4-FFF2-40B4-BE49-F238E27FC236}">
                <a16:creationId xmlns:a16="http://schemas.microsoft.com/office/drawing/2014/main" id="{74A13A1C-89A1-49EA-AE1E-C96BE821A31E}"/>
              </a:ext>
            </a:extLst>
          </p:cNvPr>
          <p:cNvSpPr/>
          <p:nvPr/>
        </p:nvSpPr>
        <p:spPr>
          <a:xfrm>
            <a:off x="1296000" y="1692000"/>
            <a:ext cx="1080000" cy="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1FD0B4-E935-430D-82AF-CE3C83913CFB}"/>
              </a:ext>
            </a:extLst>
          </p:cNvPr>
          <p:cNvSpPr txBox="1"/>
          <p:nvPr/>
        </p:nvSpPr>
        <p:spPr>
          <a:xfrm>
            <a:off x="1368000" y="2951999"/>
            <a:ext cx="1728000" cy="1512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>
                <a:latin typeface="Noto Sans CJK JP Light" pitchFamily="34"/>
              </a:defRPr>
            </a:pPr>
            <a:r>
              <a:rPr lang="en-GB" sz="2800" b="0" i="0" u="none" strike="noStrike" kern="1200" cap="none" dirty="0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state s,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>
                <a:latin typeface="Noto Sans CJK JP Light" pitchFamily="34"/>
              </a:defRPr>
            </a:pPr>
            <a:r>
              <a:rPr lang="en-GB" sz="2800" b="0" i="0" u="none" strike="noStrike" kern="1200" cap="none" dirty="0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reward r</a:t>
            </a:r>
          </a:p>
        </p:txBody>
      </p:sp>
      <p:sp>
        <p:nvSpPr>
          <p:cNvPr id="9" name="Straight Connector 8">
            <a:extLst>
              <a:ext uri="{FF2B5EF4-FFF2-40B4-BE49-F238E27FC236}">
                <a16:creationId xmlns:a16="http://schemas.microsoft.com/office/drawing/2014/main" id="{86934A3C-2A6D-4141-B712-0BE08E6156CA}"/>
              </a:ext>
            </a:extLst>
          </p:cNvPr>
          <p:cNvSpPr/>
          <p:nvPr/>
        </p:nvSpPr>
        <p:spPr>
          <a:xfrm>
            <a:off x="1332000" y="1692000"/>
            <a:ext cx="0" cy="3924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0" name="Straight Connector 9">
            <a:extLst>
              <a:ext uri="{FF2B5EF4-FFF2-40B4-BE49-F238E27FC236}">
                <a16:creationId xmlns:a16="http://schemas.microsoft.com/office/drawing/2014/main" id="{15F0A43B-C32B-4451-8E1D-39D53DB66926}"/>
              </a:ext>
            </a:extLst>
          </p:cNvPr>
          <p:cNvSpPr/>
          <p:nvPr/>
        </p:nvSpPr>
        <p:spPr>
          <a:xfrm>
            <a:off x="1296000" y="5616000"/>
            <a:ext cx="1080000" cy="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1" name="Straight Connector 10">
            <a:extLst>
              <a:ext uri="{FF2B5EF4-FFF2-40B4-BE49-F238E27FC236}">
                <a16:creationId xmlns:a16="http://schemas.microsoft.com/office/drawing/2014/main" id="{C8A70DEB-3EC3-4741-85DC-662309CEC3E1}"/>
              </a:ext>
            </a:extLst>
          </p:cNvPr>
          <p:cNvSpPr/>
          <p:nvPr/>
        </p:nvSpPr>
        <p:spPr>
          <a:xfrm flipH="1">
            <a:off x="8063999" y="5580000"/>
            <a:ext cx="1188001" cy="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5583B3B-ED08-4B4C-B071-66038C6BF148}"/>
              </a:ext>
            </a:extLst>
          </p:cNvPr>
          <p:cNvSpPr txBox="1"/>
          <p:nvPr/>
        </p:nvSpPr>
        <p:spPr>
          <a:xfrm>
            <a:off x="7488000" y="2951999"/>
            <a:ext cx="1728000" cy="1512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>
                <a:latin typeface="Noto Sans CJK JP Light" pitchFamily="34"/>
              </a:defRPr>
            </a:pPr>
            <a:r>
              <a:rPr lang="en-GB" sz="2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action 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16D33BB-11CB-44A9-819E-4F9CDBE663E1}"/>
              </a:ext>
            </a:extLst>
          </p:cNvPr>
          <p:cNvSpPr txBox="1"/>
          <p:nvPr/>
        </p:nvSpPr>
        <p:spPr>
          <a:xfrm>
            <a:off x="2376000" y="-360000"/>
            <a:ext cx="5688000" cy="1512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>
                <a:latin typeface="Noto Sans CJK JP Light" pitchFamily="34"/>
              </a:defRPr>
            </a:pPr>
            <a:r>
              <a:rPr lang="en-GB" sz="2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learns to maximise return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DAD15A6-AD57-4287-B62A-A092F061DCEB}"/>
              </a:ext>
            </a:extLst>
          </p:cNvPr>
          <p:cNvSpPr txBox="1"/>
          <p:nvPr/>
        </p:nvSpPr>
        <p:spPr>
          <a:xfrm>
            <a:off x="2376000" y="6623999"/>
            <a:ext cx="5688000" cy="1080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>
                <a:latin typeface="Noto Sans CJK JP Light" pitchFamily="34"/>
              </a:defRPr>
            </a:pPr>
            <a:r>
              <a:rPr lang="en-GB" sz="2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responds to action</a:t>
            </a:r>
          </a:p>
        </p:txBody>
      </p:sp>
    </p:spTree>
    <p:extLst>
      <p:ext uri="{BB962C8B-B14F-4D97-AF65-F5344CB8AC3E}">
        <p14:creationId xmlns:p14="http://schemas.microsoft.com/office/powerpoint/2010/main" val="29416668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34736C5C-C0E9-4599-B603-9CC906DBA018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9" y="1805039"/>
                <a:ext cx="9071640" cy="4384440"/>
              </a:xfrm>
            </p:spPr>
            <p:txBody>
              <a:bodyPr/>
              <a:lstStyle/>
              <a:p>
                <a:pPr lvl="0"/>
                <a14:m>
                  <m:oMath xmlns:m="http://schemas.openxmlformats.org/officeDocument/2006/math"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2400" dirty="0">
                    <a:latin typeface="Noto Sans CJK JP Light"/>
                    <a:ea typeface="Cambria Math" panose="02040503050406030204" pitchFamily="18" charset="0"/>
                  </a:rPr>
                  <a:t>    </a:t>
                </a:r>
                <a:r>
                  <a:rPr lang="en-GB" sz="2400" dirty="0">
                    <a:latin typeface="Noto Sans CJK JP Light"/>
                  </a:rPr>
                  <a:t>= state</a:t>
                </a:r>
              </a:p>
              <a:p>
                <a:pPr lvl="0"/>
                <a14:m>
                  <m:oMath xmlns:m="http://schemas.openxmlformats.org/officeDocument/2006/math"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’    </m:t>
                    </m:r>
                  </m:oMath>
                </a14:m>
                <a:r>
                  <a:rPr lang="en-GB" sz="2400" dirty="0">
                    <a:latin typeface="Noto Sans CJK JP Light"/>
                  </a:rPr>
                  <a:t>=  next state</a:t>
                </a:r>
              </a:p>
              <a:p>
                <a:pPr lvl="0"/>
                <a14:m>
                  <m:oMath xmlns:m="http://schemas.openxmlformats.org/officeDocument/2006/math"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GB" sz="2400" i="1" dirty="0">
                        <a:latin typeface="Cambria Math" panose="02040503050406030204" pitchFamily="18" charset="0"/>
                      </a:rPr>
                      <m:t>   </m:t>
                    </m:r>
                  </m:oMath>
                </a14:m>
                <a:r>
                  <a:rPr lang="en-GB" sz="2400" dirty="0">
                    <a:latin typeface="Noto Sans CJK JP Light"/>
                  </a:rPr>
                  <a:t>  = action</a:t>
                </a:r>
              </a:p>
              <a:p>
                <a:pPr lvl="0"/>
                <a14:m>
                  <m:oMath xmlns:m="http://schemas.openxmlformats.org/officeDocument/2006/math"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 </m:t>
                    </m:r>
                  </m:oMath>
                </a14:m>
                <a:r>
                  <a:rPr lang="en-GB" sz="2400" i="1" dirty="0">
                    <a:latin typeface="Noto Sans CJK JP Light"/>
                    <a:ea typeface="Cambria Math" panose="02040503050406030204" pitchFamily="18" charset="0"/>
                  </a:rPr>
                  <a:t>  </a:t>
                </a:r>
                <a:r>
                  <a:rPr lang="en-GB" sz="2400" dirty="0">
                    <a:latin typeface="Noto Sans CJK JP Light"/>
                  </a:rPr>
                  <a:t>= reward</a:t>
                </a:r>
              </a:p>
              <a:p>
                <a:pPr lvl="0"/>
                <a14:m>
                  <m:oMath xmlns:m="http://schemas.openxmlformats.org/officeDocument/2006/math"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  <m:r>
                      <a:rPr lang="en-GB" sz="2400" i="1" baseline="-330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GB" sz="2400" i="1" dirty="0">
                        <a:latin typeface="Cambria Math" panose="02040503050406030204" pitchFamily="18" charset="0"/>
                      </a:rPr>
                      <m:t>   </m:t>
                    </m:r>
                  </m:oMath>
                </a14:m>
                <a:r>
                  <a:rPr lang="en-GB" sz="2400" dirty="0">
                    <a:latin typeface="Noto Sans CJK JP Light"/>
                  </a:rPr>
                  <a:t> = discounted return after t</a:t>
                </a:r>
              </a:p>
              <a:p>
                <a:pPr lvl="0"/>
                <a14:m>
                  <m:oMath xmlns:m="http://schemas.openxmlformats.org/officeDocument/2006/math"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 </m:t>
                    </m:r>
                  </m:oMath>
                </a14:m>
                <a:r>
                  <a:rPr lang="en-GB" sz="2400" dirty="0">
                    <a:latin typeface="Noto Sans CJK JP Light"/>
                  </a:rPr>
                  <a:t>  = discount factor 	</a:t>
                </a:r>
              </a:p>
              <a:p>
                <a:pPr lvl="0"/>
                <a:endParaRPr lang="en-GB" sz="2400" dirty="0">
                  <a:latin typeface="Noto Sans CJK JP Light"/>
                </a:endParaRPr>
              </a:p>
              <a:p>
                <a:pPr lvl="0"/>
                <a:r>
                  <a:rPr lang="en-GB" sz="2400" dirty="0">
                    <a:latin typeface="Noto Sans CJK JP Light"/>
                  </a:rPr>
                  <a:t>Experience </a:t>
                </a:r>
                <a14:m>
                  <m:oMath xmlns:m="http://schemas.openxmlformats.org/officeDocument/2006/math"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’)</m:t>
                    </m:r>
                  </m:oMath>
                </a14:m>
                <a:endParaRPr lang="en-GB" sz="2400" i="1" dirty="0">
                  <a:latin typeface="Noto Sans CJK JP Light"/>
                  <a:ea typeface="Cambria Math" panose="02040503050406030204" pitchFamily="18" charset="0"/>
                </a:endParaRPr>
              </a:p>
              <a:p>
                <a:pPr lvl="0"/>
                <a:r>
                  <a:rPr lang="en-GB" sz="2400" dirty="0">
                    <a:latin typeface="Noto Sans CJK JP Light"/>
                  </a:rPr>
                  <a:t>Markov Decision Process </a:t>
                </a:r>
                <a14:m>
                  <m:oMath xmlns:m="http://schemas.openxmlformats.org/officeDocument/2006/math"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l-GR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 </m:t>
                    </m:r>
                  </m:oMath>
                </a14:m>
                <a:endParaRPr lang="en-GB" sz="2400" i="1" dirty="0">
                  <a:latin typeface="Noto Sans CJK JP Light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34736C5C-C0E9-4599-B603-9CC906DBA018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9" y="1805039"/>
                <a:ext cx="9071640" cy="4384440"/>
              </a:xfrm>
              <a:blipFill>
                <a:blip r:embed="rId3"/>
                <a:stretch>
                  <a:fillRect l="-1142" t="-2086" b="-1182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EF678C69-DE06-4296-A16A-9DB9587B829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Nomenclature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F03F82B8-9514-4756-A059-00FF5189D636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184000" y="1805400"/>
                <a:ext cx="4752000" cy="4384440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2400" dirty="0">
                    <a:latin typeface="Noto Sans CJK JP Light"/>
                    <a:ea typeface="Cambria Math" panose="02040503050406030204" pitchFamily="18" charset="0"/>
                  </a:rPr>
                  <a:t>     </a:t>
                </a:r>
                <a:r>
                  <a:rPr lang="en-GB" sz="2400" dirty="0"/>
                  <a:t>= stochastic policy </a:t>
                </a:r>
              </a:p>
              <a:p>
                <a14:m>
                  <m:oMath xmlns:m="http://schemas.openxmlformats.org/officeDocument/2006/math"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GB" sz="2400" dirty="0"/>
                  <a:t>  = deterministic policy	</a:t>
                </a:r>
              </a:p>
              <a:p>
                <a:pPr lvl="0"/>
                <a14:m>
                  <m:oMath xmlns:m="http://schemas.openxmlformats.org/officeDocument/2006/math">
                    <m:sSup>
                      <m:sSupPr>
                        <m:ctrlPr>
                          <a:rPr lang="en-GB" sz="24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4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r>
                          <a:rPr lang="en-GB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2400" dirty="0"/>
                  <a:t>	        = optimal policy</a:t>
                </a:r>
              </a:p>
              <a:p>
                <a:pPr lvl="0"/>
                <a14:m>
                  <m:oMath xmlns:m="http://schemas.openxmlformats.org/officeDocument/2006/math"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a:rPr lang="en-GB" sz="2400" i="1" baseline="-330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GB" sz="2400" dirty="0"/>
                  <a:t>	        = value function</a:t>
                </a:r>
              </a:p>
              <a:p>
                <a:pPr lvl="0"/>
                <a14:m>
                  <m:oMath xmlns:m="http://schemas.openxmlformats.org/officeDocument/2006/math"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r>
                      <a:rPr lang="en-GB" sz="2400" i="1" baseline="-330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    </m:t>
                    </m:r>
                  </m:oMath>
                </a14:m>
                <a:r>
                  <a:rPr lang="en-GB" sz="2400" dirty="0"/>
                  <a:t>= action-value function</a:t>
                </a:r>
              </a:p>
              <a:p>
                <a:pPr lvl="0"/>
                <a14:m>
                  <m:oMath xmlns:m="http://schemas.openxmlformats.org/officeDocument/2006/math">
                    <m:r>
                      <a:rPr lang="el-GR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GB" sz="2400" dirty="0"/>
                  <a:t>	        =  function parameters</a:t>
                </a:r>
              </a:p>
              <a:p>
                <a:pPr lvl="0"/>
                <a14:m>
                  <m:oMath xmlns:m="http://schemas.openxmlformats.org/officeDocument/2006/math">
                    <m:r>
                      <a:rPr lang="en-GB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GB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lang="en-GB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   </m:t>
                    </m:r>
                  </m:oMath>
                </a14:m>
                <a:r>
                  <a:rPr lang="en-GB" sz="2400" dirty="0"/>
                  <a:t>=  expectation of </a:t>
                </a:r>
                <a14:m>
                  <m:oMath xmlns:m="http://schemas.openxmlformats.org/officeDocument/2006/math">
                    <m:r>
                      <a:rPr lang="en-GB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GB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GB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2400" i="1" dirty="0"/>
              </a:p>
              <a:p>
                <a:pPr lvl="0"/>
                <a:endParaRPr lang="en-GB" sz="2400" dirty="0"/>
              </a:p>
              <a:p>
                <a:pPr lvl="0"/>
                <a:endParaRPr lang="en-GB" sz="2400" dirty="0"/>
              </a:p>
              <a:p>
                <a:pPr lvl="0"/>
                <a:endParaRPr lang="en-GB" sz="2400" dirty="0"/>
              </a:p>
            </p:txBody>
          </p:sp>
        </mc:Choice>
        <mc:Fallback xmlns="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F03F82B8-9514-4756-A059-00FF5189D636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184000" y="1805400"/>
                <a:ext cx="4752000" cy="4384440"/>
              </a:xfrm>
              <a:blipFill>
                <a:blip r:embed="rId4"/>
                <a:stretch>
                  <a:fillRect l="-1795" t="-208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7F6EE-CCA8-40E7-B838-C1CF8F9A9B6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284542"/>
            <a:ext cx="9071640" cy="1262160"/>
          </a:xfrm>
        </p:spPr>
        <p:txBody>
          <a:bodyPr/>
          <a:lstStyle/>
          <a:p>
            <a:pPr lvl="0"/>
            <a:r>
              <a:rPr lang="en-GB" dirty="0"/>
              <a:t>Return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F9FB64FF-DFF4-40B6-9A02-9D74DD4C8EBC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9" y="2015999"/>
                <a:ext cx="9576626" cy="5184000"/>
              </a:xfrm>
            </p:spPr>
            <p:txBody>
              <a:bodyPr/>
              <a:lstStyle/>
              <a:p>
                <a:pPr lvl="6" algn="just">
                  <a:buNone/>
                </a:pPr>
                <a:r>
                  <a:rPr lang="en-GB" dirty="0">
                    <a:solidFill>
                      <a:srgbClr val="000000"/>
                    </a:solidFill>
                  </a:rPr>
                  <a:t>Agent’s goal is to maximise expected future reward</a:t>
                </a:r>
              </a:p>
              <a:p>
                <a:pPr lvl="6" algn="just">
                  <a:buNone/>
                </a:pPr>
                <a:endParaRPr lang="en-GB" dirty="0">
                  <a:solidFill>
                    <a:srgbClr val="000000"/>
                  </a:solidFill>
                </a:endParaRPr>
              </a:p>
              <a:p>
                <a:pPr lvl="6" algn="just">
                  <a:buNone/>
                </a:pPr>
                <a:r>
                  <a:rPr lang="en-GB" dirty="0">
                    <a:solidFill>
                      <a:srgbClr val="000000"/>
                    </a:solidFill>
                  </a:rPr>
                  <a:t>Return (</a:t>
                </a:r>
                <a:r>
                  <a:rPr lang="en-GB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G</a:t>
                </a:r>
                <a:r>
                  <a:rPr lang="en-GB" baseline="-25000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t</a:t>
                </a:r>
                <a:r>
                  <a:rPr lang="en-GB" dirty="0">
                    <a:solidFill>
                      <a:srgbClr val="000000"/>
                    </a:solidFill>
                  </a:rPr>
                  <a:t>) is the </a:t>
                </a:r>
                <a:r>
                  <a:rPr lang="en-GB" b="1" dirty="0">
                    <a:solidFill>
                      <a:srgbClr val="92D050"/>
                    </a:solidFill>
                    <a:ea typeface="+mn-ea"/>
                    <a:cs typeface="+mn-cs"/>
                  </a:rPr>
                  <a:t>total discounted future reward </a:t>
                </a:r>
              </a:p>
              <a:p>
                <a:pPr lvl="6" algn="just">
                  <a:buNone/>
                </a:pPr>
                <a:r>
                  <a:rPr lang="en-GB" sz="2800" dirty="0">
                    <a:solidFill>
                      <a:schemeClr val="tx1"/>
                    </a:solidFill>
                    <a:ea typeface="+mn-ea"/>
                    <a:cs typeface="+mn-cs"/>
                  </a:rPr>
                  <a:t> after time </a:t>
                </a:r>
                <a:r>
                  <a:rPr lang="en-GB" sz="28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+mn-cs"/>
                  </a:rPr>
                  <a:t>t</a:t>
                </a:r>
                <a:r>
                  <a:rPr lang="en-GB" sz="2800" dirty="0">
                    <a:solidFill>
                      <a:schemeClr val="tx1"/>
                    </a:solidFill>
                    <a:ea typeface="+mn-ea"/>
                    <a:cs typeface="+mn-cs"/>
                  </a:rPr>
                  <a:t>, until end of episode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k</m:t>
                    </m:r>
                    <m:r>
                      <a:rPr lang="en-GB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GB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GB" sz="2800" dirty="0">
                    <a:solidFill>
                      <a:schemeClr val="tx1"/>
                    </a:solidFill>
                    <a:ea typeface="+mn-ea"/>
                    <a:cs typeface="+mn-cs"/>
                  </a:rPr>
                  <a:t>)</a:t>
                </a:r>
                <a:endParaRPr lang="en-GB" sz="2800" b="1" i="1" dirty="0">
                  <a:solidFill>
                    <a:srgbClr val="92D050"/>
                  </a:solidFill>
                  <a:latin typeface="Cambria Math" panose="02040503050406030204" pitchFamily="18" charset="0"/>
                  <a:ea typeface="+mn-ea"/>
                  <a:cs typeface="+mn-cs"/>
                </a:endParaRPr>
              </a:p>
              <a:p>
                <a:pPr lvl="6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G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t</m:t>
                          </m:r>
                        </m:sub>
                      </m:sSub>
                      <m:r>
                        <a:rPr lang="en-GB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r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t</m:t>
                          </m:r>
                          <m: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+1</m:t>
                          </m:r>
                        </m:sub>
                      </m:sSub>
                      <m:r>
                        <a:rPr lang="en-GB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GB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γ</m:t>
                      </m:r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r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t</m:t>
                          </m:r>
                          <m: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+2</m:t>
                          </m:r>
                        </m:sub>
                      </m:sSub>
                      <m:r>
                        <a:rPr lang="en-GB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+</m:t>
                      </m:r>
                      <m:sSup>
                        <m:sSup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γ</m:t>
                          </m:r>
                        </m:e>
                        <m:sup>
                          <m: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r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t</m:t>
                          </m:r>
                          <m: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+3</m:t>
                          </m:r>
                        </m:sub>
                      </m:sSub>
                      <m:r>
                        <a:rPr lang="en-GB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+</m:t>
                      </m:r>
                      <m:r>
                        <a:rPr lang="en-GB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…=</m:t>
                      </m:r>
                      <m:nary>
                        <m:naryPr>
                          <m:chr m:val="∑"/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23"/>
                            </m:rP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k</m:t>
                          </m:r>
                          <m: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=0</m:t>
                          </m:r>
                        </m:sub>
                        <m:sup>
                          <m: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GB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γ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k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GB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r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t</m:t>
                              </m:r>
                              <m:r>
                                <a:rPr lang="en-GB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k</m:t>
                              </m:r>
                              <m:r>
                                <a:rPr lang="en-GB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+1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GB" dirty="0">
                  <a:solidFill>
                    <a:srgbClr val="92D050"/>
                  </a:solidFill>
                  <a:ea typeface="+mn-ea"/>
                  <a:cs typeface="+mn-cs"/>
                </a:endParaRPr>
              </a:p>
              <a:p>
                <a:pPr lvl="6" algn="just">
                  <a:buNone/>
                </a:pPr>
                <a:r>
                  <a:rPr lang="en-GB" i="1" dirty="0">
                    <a:solidFill>
                      <a:schemeClr val="tx1"/>
                    </a:solidFill>
                    <a:ea typeface="+mn-ea"/>
                    <a:cs typeface="+mn-cs"/>
                  </a:rPr>
                  <a:t>return = reward + discount * reward + discount</a:t>
                </a:r>
                <a:r>
                  <a:rPr lang="en-GB" i="1" baseline="30000" dirty="0">
                    <a:solidFill>
                      <a:schemeClr val="tx1"/>
                    </a:solidFill>
                    <a:ea typeface="+mn-ea"/>
                    <a:cs typeface="+mn-cs"/>
                  </a:rPr>
                  <a:t>2</a:t>
                </a:r>
                <a:r>
                  <a:rPr lang="en-GB" i="1" dirty="0">
                    <a:solidFill>
                      <a:schemeClr val="tx1"/>
                    </a:solidFill>
                    <a:ea typeface="+mn-ea"/>
                    <a:cs typeface="+mn-cs"/>
                  </a:rPr>
                  <a:t>*reward</a:t>
                </a:r>
              </a:p>
              <a:p>
                <a:pPr lvl="6" algn="just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i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γ</m:t>
                    </m:r>
                    <m:r>
                      <a:rPr lang="el-GR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[0,1)</m:t>
                    </m:r>
                  </m:oMath>
                </a14:m>
                <a:r>
                  <a:rPr lang="en-GB" dirty="0">
                    <a:solidFill>
                      <a:schemeClr val="tx1"/>
                    </a:solidFill>
                  </a:rPr>
                  <a:t>  </a:t>
                </a:r>
              </a:p>
              <a:p>
                <a:pPr lvl="6" algn="just">
                  <a:buNone/>
                </a:pPr>
                <a:endParaRPr lang="en-GB" i="1" dirty="0">
                  <a:solidFill>
                    <a:schemeClr val="tx1"/>
                  </a:solidFill>
                  <a:ea typeface="+mn-ea"/>
                  <a:cs typeface="+mn-cs"/>
                </a:endParaRPr>
              </a:p>
              <a:p>
                <a:pPr lvl="6" algn="just">
                  <a:buNone/>
                </a:pPr>
                <a:endParaRPr lang="en-GB" b="1" dirty="0">
                  <a:solidFill>
                    <a:srgbClr val="92D050"/>
                  </a:solidFill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F9FB64FF-DFF4-40B6-9A02-9D74DD4C8EBC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9" y="2015999"/>
                <a:ext cx="9576626" cy="5184000"/>
              </a:xfrm>
              <a:blipFill>
                <a:blip r:embed="rId3"/>
                <a:stretch>
                  <a:fillRect l="-2610" t="-247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2804335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1"/>
            <a:ext cx="9071640" cy="7559674"/>
          </a:xfrm>
        </p:spPr>
        <p:txBody>
          <a:bodyPr/>
          <a:lstStyle/>
          <a:p>
            <a:pPr lvl="0"/>
            <a:r>
              <a:rPr lang="en-GB" dirty="0"/>
              <a:t>Why are we discounting?</a:t>
            </a:r>
          </a:p>
        </p:txBody>
      </p:sp>
    </p:spTree>
    <p:extLst>
      <p:ext uri="{BB962C8B-B14F-4D97-AF65-F5344CB8AC3E}">
        <p14:creationId xmlns:p14="http://schemas.microsoft.com/office/powerpoint/2010/main" val="238151872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7F6EE-CCA8-40E7-B838-C1CF8F9A9B6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284542"/>
            <a:ext cx="9071640" cy="1262160"/>
          </a:xfrm>
        </p:spPr>
        <p:txBody>
          <a:bodyPr/>
          <a:lstStyle/>
          <a:p>
            <a:pPr lvl="0"/>
            <a:r>
              <a:rPr lang="en-GB" dirty="0"/>
              <a:t>Discounting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FB64FF-DFF4-40B6-9A02-9D74DD4C8EB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576626" cy="5184000"/>
          </a:xfrm>
        </p:spPr>
        <p:txBody>
          <a:bodyPr/>
          <a:lstStyle/>
          <a:p>
            <a:pPr lvl="6" algn="just">
              <a:buNone/>
            </a:pPr>
            <a:r>
              <a:rPr lang="en-GB" dirty="0">
                <a:solidFill>
                  <a:schemeClr val="tx1"/>
                </a:solidFill>
                <a:ea typeface="+mn-ea"/>
                <a:cs typeface="+mn-cs"/>
              </a:rPr>
              <a:t>Future is uncertain – stochastic environment</a:t>
            </a:r>
          </a:p>
          <a:p>
            <a:pPr lvl="6" algn="just">
              <a:buNone/>
            </a:pPr>
            <a:endParaRPr lang="en-GB" dirty="0">
              <a:solidFill>
                <a:schemeClr val="tx1"/>
              </a:solidFill>
              <a:ea typeface="+mn-ea"/>
              <a:cs typeface="+mn-cs"/>
            </a:endParaRPr>
          </a:p>
          <a:p>
            <a:pPr lvl="6" algn="just">
              <a:buNone/>
            </a:pPr>
            <a:r>
              <a:rPr lang="en-GB" dirty="0">
                <a:solidFill>
                  <a:schemeClr val="tx1"/>
                </a:solidFill>
                <a:ea typeface="+mn-ea"/>
                <a:cs typeface="+mn-cs"/>
              </a:rPr>
              <a:t>Matches human thinking – hyperbolic discounting</a:t>
            </a:r>
          </a:p>
          <a:p>
            <a:pPr lvl="6" algn="just">
              <a:buNone/>
            </a:pPr>
            <a:endParaRPr lang="en-GB" dirty="0">
              <a:solidFill>
                <a:schemeClr val="tx1"/>
              </a:solidFill>
              <a:ea typeface="+mn-ea"/>
              <a:cs typeface="+mn-cs"/>
            </a:endParaRPr>
          </a:p>
          <a:p>
            <a:pPr lvl="6" algn="just">
              <a:buNone/>
            </a:pPr>
            <a:r>
              <a:rPr lang="en-GB" dirty="0">
                <a:solidFill>
                  <a:schemeClr val="tx1"/>
                </a:solidFill>
                <a:ea typeface="+mn-ea"/>
                <a:cs typeface="+mn-cs"/>
              </a:rPr>
              <a:t>Finance – time value of money</a:t>
            </a:r>
          </a:p>
          <a:p>
            <a:pPr lvl="6" algn="just">
              <a:buNone/>
            </a:pPr>
            <a:endParaRPr lang="en-GB" dirty="0">
              <a:solidFill>
                <a:schemeClr val="tx1"/>
              </a:solidFill>
              <a:ea typeface="+mn-ea"/>
              <a:cs typeface="+mn-cs"/>
            </a:endParaRPr>
          </a:p>
          <a:p>
            <a:pPr lvl="6" algn="just">
              <a:buNone/>
            </a:pPr>
            <a:r>
              <a:rPr lang="en-GB" dirty="0">
                <a:solidFill>
                  <a:schemeClr val="tx1"/>
                </a:solidFill>
                <a:ea typeface="+mn-ea"/>
                <a:cs typeface="+mn-cs"/>
              </a:rPr>
              <a:t>Makes return a geometric series (for discount &lt;1)</a:t>
            </a:r>
          </a:p>
          <a:p>
            <a:pPr lvl="6" algn="just">
              <a:buNone/>
            </a:pPr>
            <a:r>
              <a:rPr lang="en-GB" dirty="0">
                <a:solidFill>
                  <a:schemeClr val="tx1"/>
                </a:solidFill>
                <a:ea typeface="+mn-ea"/>
                <a:cs typeface="+mn-cs"/>
              </a:rPr>
              <a:t> an infinite series with a </a:t>
            </a:r>
            <a:r>
              <a:rPr lang="en-GB" b="1" dirty="0">
                <a:solidFill>
                  <a:schemeClr val="accent6"/>
                </a:solidFill>
                <a:ea typeface="+mn-ea"/>
                <a:cs typeface="+mn-cs"/>
              </a:rPr>
              <a:t>finite sum</a:t>
            </a:r>
          </a:p>
        </p:txBody>
      </p:sp>
    </p:spTree>
    <p:extLst>
      <p:ext uri="{BB962C8B-B14F-4D97-AF65-F5344CB8AC3E}">
        <p14:creationId xmlns:p14="http://schemas.microsoft.com/office/powerpoint/2010/main" val="345064537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7F6EE-CCA8-40E7-B838-C1CF8F9A9B6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284542"/>
            <a:ext cx="9071640" cy="1262160"/>
          </a:xfrm>
        </p:spPr>
        <p:txBody>
          <a:bodyPr/>
          <a:lstStyle/>
          <a:p>
            <a:pPr lvl="0"/>
            <a:r>
              <a:rPr lang="en-GB" dirty="0"/>
              <a:t>Discounting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FB64FF-DFF4-40B6-9A02-9D74DD4C8EB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576626" cy="5184000"/>
          </a:xfrm>
        </p:spPr>
        <p:txBody>
          <a:bodyPr/>
          <a:lstStyle/>
          <a:p>
            <a:pPr lvl="6" algn="just">
              <a:buNone/>
            </a:pPr>
            <a:r>
              <a:rPr lang="en-GB" b="1" dirty="0">
                <a:solidFill>
                  <a:schemeClr val="accent6"/>
                </a:solidFill>
                <a:ea typeface="+mn-ea"/>
                <a:cs typeface="+mn-cs"/>
              </a:rPr>
              <a:t>Put in some quantitative stuff about discount factor vs </a:t>
            </a:r>
            <a:r>
              <a:rPr lang="en-GB" b="1" dirty="0" err="1">
                <a:solidFill>
                  <a:schemeClr val="accent6"/>
                </a:solidFill>
                <a:ea typeface="+mn-ea"/>
                <a:cs typeface="+mn-cs"/>
              </a:rPr>
              <a:t>horizion</a:t>
            </a:r>
            <a:endParaRPr lang="en-GB" b="1" dirty="0">
              <a:solidFill>
                <a:schemeClr val="accent6"/>
              </a:solidFill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6091595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break</a:t>
            </a:r>
          </a:p>
        </p:txBody>
      </p:sp>
    </p:spTree>
    <p:extLst>
      <p:ext uri="{BB962C8B-B14F-4D97-AF65-F5344CB8AC3E}">
        <p14:creationId xmlns:p14="http://schemas.microsoft.com/office/powerpoint/2010/main" val="351417555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recap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/>
              <a:t>Two objects - agent &amp; environment</a:t>
            </a:r>
          </a:p>
          <a:p>
            <a:pPr>
              <a:buNone/>
            </a:pPr>
            <a:r>
              <a:rPr lang="en-GB" dirty="0"/>
              <a:t>Three signals - state, reward &amp; action</a:t>
            </a:r>
          </a:p>
          <a:p>
            <a:pPr>
              <a:buNone/>
            </a:pPr>
            <a:endParaRPr lang="en-GB" dirty="0"/>
          </a:p>
          <a:p>
            <a:pPr>
              <a:buNone/>
            </a:pPr>
            <a:r>
              <a:rPr lang="en-GB" dirty="0"/>
              <a:t>Policy = rules to select actions</a:t>
            </a:r>
          </a:p>
          <a:p>
            <a:pPr>
              <a:buNone/>
            </a:pPr>
            <a:r>
              <a:rPr lang="en-GB" dirty="0"/>
              <a:t>Environment model = predicts next state &amp; reward</a:t>
            </a:r>
          </a:p>
          <a:p>
            <a:pPr>
              <a:buNone/>
            </a:pPr>
            <a:r>
              <a:rPr lang="en-GB" dirty="0"/>
              <a:t>Return = future discounted reward</a:t>
            </a:r>
          </a:p>
          <a:p>
            <a:pPr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1745321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7F6EE-CCA8-40E7-B838-C1CF8F9A9B6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A new level of intelligence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FB64FF-DFF4-40B6-9A02-9D74DD4C8EB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>
              <a:buNone/>
            </a:pPr>
            <a:r>
              <a:rPr lang="en-US" dirty="0"/>
              <a:t>Artificial Intelligence and the Future | </a:t>
            </a:r>
            <a:r>
              <a:rPr lang="en-US" dirty="0" err="1"/>
              <a:t>Demis</a:t>
            </a:r>
            <a:r>
              <a:rPr lang="en-US" dirty="0"/>
              <a:t> Hassabis (2016)</a:t>
            </a:r>
          </a:p>
          <a:p>
            <a:r>
              <a:rPr lang="en-US" sz="2400" u="sng" dirty="0">
                <a:hlinkClick r:id="rId3"/>
              </a:rPr>
              <a:t>https://www.youtube.com/watch?v=i3lEG6aRGm8&amp;#t=27m12s</a:t>
            </a:r>
            <a:endParaRPr lang="en-US" sz="2400" dirty="0"/>
          </a:p>
          <a:p>
            <a:br>
              <a:rPr lang="en-US" dirty="0"/>
            </a:br>
            <a:r>
              <a:rPr lang="en-US" dirty="0" err="1"/>
              <a:t>Demis</a:t>
            </a:r>
            <a:r>
              <a:rPr lang="en-US" dirty="0"/>
              <a:t> Hassabis is Founder &amp; CEO of DeepMind</a:t>
            </a:r>
          </a:p>
          <a:p>
            <a:pPr>
              <a:buNone/>
            </a:pPr>
            <a:r>
              <a:rPr lang="en-US" dirty="0"/>
              <a:t>Talking about the brilliance of </a:t>
            </a:r>
            <a:r>
              <a:rPr lang="en-US" b="1" dirty="0">
                <a:solidFill>
                  <a:schemeClr val="accent6"/>
                </a:solidFill>
              </a:rPr>
              <a:t>AlphaGo</a:t>
            </a:r>
            <a:r>
              <a:rPr lang="en-US" dirty="0"/>
              <a:t> in it’s 2015 series</a:t>
            </a:r>
          </a:p>
          <a:p>
            <a:br>
              <a:rPr lang="en-US" dirty="0"/>
            </a:br>
            <a:endParaRPr lang="en-GB" sz="28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087021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algn="l"/>
            <a:r>
              <a:rPr lang="en-GB" dirty="0"/>
              <a:t>three - value function methods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769040"/>
            <a:ext cx="9071640" cy="4384440"/>
          </a:xfrm>
        </p:spPr>
        <p:txBody>
          <a:bodyPr/>
          <a:lstStyle/>
          <a:p>
            <a:pPr>
              <a:buNone/>
            </a:pPr>
            <a:r>
              <a:rPr lang="en-GB" b="1" dirty="0">
                <a:solidFill>
                  <a:schemeClr val="accent6"/>
                </a:solidFill>
              </a:rPr>
              <a:t>introduction to value functions &amp; Bellman equation</a:t>
            </a:r>
          </a:p>
        </p:txBody>
      </p:sp>
    </p:spTree>
    <p:extLst>
      <p:ext uri="{BB962C8B-B14F-4D97-AF65-F5344CB8AC3E}">
        <p14:creationId xmlns:p14="http://schemas.microsoft.com/office/powerpoint/2010/main" val="102316665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Value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9" y="1769040"/>
                <a:ext cx="9071640" cy="5209276"/>
              </a:xfrm>
            </p:spPr>
            <p:txBody>
              <a:bodyPr/>
              <a:lstStyle/>
              <a:p>
                <a:pPr>
                  <a:buNone/>
                </a:pPr>
                <a:r>
                  <a:rPr lang="en-GB" b="1" dirty="0"/>
                  <a:t>Value</a:t>
                </a:r>
                <a:r>
                  <a:rPr lang="en-GB" dirty="0"/>
                  <a:t> </a:t>
                </a:r>
                <a:r>
                  <a:rPr lang="en-GB" b="1" dirty="0"/>
                  <a:t>function</a:t>
                </a: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𝔼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d>
                            <m:dPr>
                              <m:begChr m:val=""/>
                              <m:endChr m:val="|"/>
                              <m:ctrlP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nary>
                    </m:oMath>
                  </m:oMathPara>
                </a14:m>
                <a:endParaRPr lang="en-GB" i="1" dirty="0"/>
              </a:p>
              <a:p>
                <a:pPr algn="ctr">
                  <a:buNone/>
                </a:pPr>
                <a:r>
                  <a:rPr lang="en-GB" sz="2800" i="1" dirty="0"/>
                  <a:t>expected return when in state </a:t>
                </a:r>
                <a14:m>
                  <m:oMath xmlns:m="http://schemas.openxmlformats.org/officeDocument/2006/math">
                    <m:r>
                      <a:rPr lang="en-GB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GB" sz="2800" i="1" dirty="0"/>
                  <a:t>, following policy </a:t>
                </a:r>
                <a14:m>
                  <m:oMath xmlns:m="http://schemas.openxmlformats.org/officeDocument/2006/math">
                    <m:r>
                      <a:rPr lang="el-GR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GB" sz="2800" i="1" dirty="0">
                    <a:latin typeface="Yu Gothic" panose="020B0400000000000000" pitchFamily="34" charset="-128"/>
                    <a:ea typeface="Yu Gothic" panose="020B0400000000000000" pitchFamily="34" charset="-128"/>
                  </a:rPr>
                  <a:t> </a:t>
                </a:r>
                <a:endParaRPr lang="en-GB" sz="2400" b="1" dirty="0">
                  <a:latin typeface="Noto Sans CJK JP Light"/>
                  <a:ea typeface="Yu Gothic" panose="020B0400000000000000" pitchFamily="34" charset="-128"/>
                </a:endParaRPr>
              </a:p>
              <a:p>
                <a:pPr algn="l">
                  <a:buNone/>
                </a:pPr>
                <a:r>
                  <a:rPr lang="en-GB" b="1" dirty="0">
                    <a:latin typeface="Noto Sans CJK JP Light"/>
                    <a:ea typeface="Yu Gothic" panose="020B0400000000000000" pitchFamily="34" charset="-128"/>
                  </a:rPr>
                  <a:t>Action-value function</a:t>
                </a:r>
              </a:p>
              <a:p>
                <a:pPr algn="l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nary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d>
                        <m:dPr>
                          <m:begChr m:val=""/>
                          <m:endChr m:val="|"/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GB" b="1" i="1" dirty="0">
                  <a:latin typeface="Noto Sans CJK JP Light"/>
                  <a:ea typeface="Yu Gothic" panose="020B0400000000000000" pitchFamily="34" charset="-128"/>
                </a:endParaRPr>
              </a:p>
              <a:p>
                <a:pPr algn="ctr">
                  <a:buNone/>
                </a:pPr>
                <a:r>
                  <a:rPr lang="en-GB" sz="2800" i="1" dirty="0"/>
                  <a:t>expected return when in state </a:t>
                </a:r>
                <a14:m>
                  <m:oMath xmlns:m="http://schemas.openxmlformats.org/officeDocument/2006/math">
                    <m:r>
                      <a:rPr lang="en-GB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GB" sz="2800" i="1" dirty="0"/>
                  <a:t>, taking action </a:t>
                </a:r>
                <a14:m>
                  <m:oMath xmlns:m="http://schemas.openxmlformats.org/officeDocument/2006/math">
                    <m:r>
                      <a:rPr lang="en-GB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GB" sz="2800" i="1" dirty="0"/>
                  <a:t>, following policy </a:t>
                </a:r>
                <a14:m>
                  <m:oMath xmlns:m="http://schemas.openxmlformats.org/officeDocument/2006/math">
                    <m:r>
                      <a:rPr lang="el-GR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GB" sz="2800" i="1" dirty="0">
                    <a:latin typeface="Yu Gothic" panose="020B0400000000000000" pitchFamily="34" charset="-128"/>
                    <a:ea typeface="Yu Gothic" panose="020B0400000000000000" pitchFamily="34" charset="-128"/>
                  </a:rPr>
                  <a:t> </a:t>
                </a:r>
              </a:p>
              <a:p>
                <a:pPr algn="l">
                  <a:buNone/>
                </a:pPr>
                <a:endParaRPr lang="en-GB" b="1" dirty="0">
                  <a:latin typeface="Noto Sans CJK JP Light"/>
                  <a:ea typeface="Yu Gothic" panose="020B0400000000000000" pitchFamily="34" charset="-128"/>
                </a:endParaRPr>
              </a:p>
              <a:p>
                <a:pPr algn="l">
                  <a:buNone/>
                </a:pPr>
                <a:endParaRPr lang="en-GB" b="1" dirty="0">
                  <a:latin typeface="Noto Sans CJK JP Light"/>
                  <a:ea typeface="Yu Gothic" panose="020B0400000000000000" pitchFamily="34" charset="-128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9" y="1769040"/>
                <a:ext cx="9071640" cy="5209276"/>
              </a:xfrm>
              <a:blipFill>
                <a:blip r:embed="rId3"/>
                <a:stretch>
                  <a:fillRect l="-2755" t="-2339" b="-877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1044747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Value functions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769040"/>
            <a:ext cx="9071640" cy="5209276"/>
          </a:xfrm>
        </p:spPr>
        <p:txBody>
          <a:bodyPr/>
          <a:lstStyle/>
          <a:p>
            <a:pPr algn="l">
              <a:buNone/>
            </a:pPr>
            <a:r>
              <a:rPr lang="en-GB" dirty="0">
                <a:latin typeface="Noto Sans CJK JP Light"/>
                <a:ea typeface="Yu Gothic" panose="020B0400000000000000" pitchFamily="34" charset="-128"/>
              </a:rPr>
              <a:t>The value function is a prediction of the future (for a given policy)</a:t>
            </a:r>
          </a:p>
          <a:p>
            <a:pPr algn="l">
              <a:buNone/>
            </a:pPr>
            <a:r>
              <a:rPr lang="en-GB" sz="2800" dirty="0">
                <a:latin typeface="Noto Sans CJK JP Light"/>
                <a:ea typeface="Yu Gothic" panose="020B0400000000000000" pitchFamily="34" charset="-128"/>
              </a:rPr>
              <a:t> It’s a </a:t>
            </a:r>
            <a:r>
              <a:rPr lang="en-GB" sz="2800" b="1" dirty="0">
                <a:solidFill>
                  <a:schemeClr val="accent6"/>
                </a:solidFill>
                <a:latin typeface="Noto Sans CJK JP Light"/>
                <a:ea typeface="Yu Gothic" panose="020B0400000000000000" pitchFamily="34" charset="-128"/>
              </a:rPr>
              <a:t>prediction of return </a:t>
            </a:r>
            <a:r>
              <a:rPr lang="en-GB" sz="2800" dirty="0">
                <a:latin typeface="Noto Sans CJK JP Light"/>
                <a:ea typeface="Yu Gothic" panose="020B0400000000000000" pitchFamily="34" charset="-128"/>
              </a:rPr>
              <a:t>– which is what our agent wants to maximize</a:t>
            </a:r>
          </a:p>
          <a:p>
            <a:pPr algn="l">
              <a:buNone/>
            </a:pPr>
            <a:endParaRPr lang="en-GB" dirty="0">
              <a:latin typeface="Noto Sans CJK JP Light"/>
              <a:ea typeface="Yu Gothic" panose="020B0400000000000000" pitchFamily="34" charset="-128"/>
            </a:endParaRPr>
          </a:p>
          <a:p>
            <a:pPr algn="l">
              <a:buNone/>
            </a:pPr>
            <a:r>
              <a:rPr lang="en-GB" dirty="0">
                <a:latin typeface="Noto Sans CJK JP Light"/>
                <a:ea typeface="Yu Gothic" panose="020B0400000000000000" pitchFamily="34" charset="-128"/>
              </a:rPr>
              <a:t>But we don’t know this function – the agent must learn it</a:t>
            </a:r>
          </a:p>
          <a:p>
            <a:pPr algn="l">
              <a:buNone/>
            </a:pPr>
            <a:r>
              <a:rPr lang="en-GB" sz="2800" dirty="0">
                <a:latin typeface="Noto Sans CJK JP Light"/>
                <a:ea typeface="Yu Gothic" panose="020B0400000000000000" pitchFamily="34" charset="-128"/>
              </a:rPr>
              <a:t> Once we learn it – how will it help us to act?</a:t>
            </a:r>
          </a:p>
        </p:txBody>
      </p:sp>
    </p:spTree>
    <p:extLst>
      <p:ext uri="{BB962C8B-B14F-4D97-AF65-F5344CB8AC3E}">
        <p14:creationId xmlns:p14="http://schemas.microsoft.com/office/powerpoint/2010/main" val="35391091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935C5F-CCB7-43EC-99DC-0495AD97362F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1794B63A-12A5-43FE-B521-136F2107134D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9" y="1769040"/>
                <a:ext cx="9071640" cy="5790959"/>
              </a:xfrm>
            </p:spPr>
            <p:txBody>
              <a:bodyPr/>
              <a:lstStyle/>
              <a:p>
                <a:pPr lvl="0">
                  <a:buNone/>
                </a:pPr>
                <a:r>
                  <a:rPr lang="en-GB" sz="2400" b="1" dirty="0">
                    <a:solidFill>
                      <a:srgbClr val="92D050"/>
                    </a:solidFill>
                  </a:rPr>
                  <a:t>Expectation</a:t>
                </a:r>
                <a:r>
                  <a:rPr lang="en-GB" sz="2400" dirty="0"/>
                  <a:t> 	mean </a:t>
                </a:r>
              </a:p>
              <a:p>
                <a:pPr lvl="0">
                  <a:buNone/>
                </a:pPr>
                <a:r>
                  <a:rPr lang="en-GB" sz="2400" dirty="0"/>
                  <a:t>	          	weighted average of all possible values</a:t>
                </a:r>
              </a:p>
              <a:p>
                <a:pPr lvl="0"/>
                <a:endParaRPr lang="en-GB" sz="2400" dirty="0"/>
              </a:p>
              <a:p>
                <a:pPr lvl="0"/>
                <a:endParaRPr lang="en-GB" sz="2400" dirty="0"/>
              </a:p>
              <a:p>
                <a:pPr lvl="0">
                  <a:buNone/>
                </a:pPr>
                <a:r>
                  <a:rPr lang="en-GB" sz="2400" b="1" dirty="0">
                    <a:solidFill>
                      <a:srgbClr val="92D050"/>
                    </a:solidFill>
                  </a:rPr>
                  <a:t>Conditionals</a:t>
                </a:r>
                <a:r>
                  <a:rPr lang="en-GB" sz="2400" dirty="0"/>
                  <a:t> 	probability of one thing given another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GB" sz="240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GB" sz="24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40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sz="2400" i="1" dirty="0" smtClean="0">
                        <a:latin typeface="Cambria Math" panose="02040503050406030204" pitchFamily="18" charset="0"/>
                      </a:rPr>
                      <m:t>’</m:t>
                    </m:r>
                    <m:r>
                      <a:rPr lang="en-GB" sz="240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sz="2400" b="0" i="1" dirty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GB" sz="2400" i="1" dirty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GB" sz="2400" i="1" dirty="0" err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sz="2400" i="1" dirty="0" err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GB" sz="2400" i="1" dirty="0" err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GB" sz="2400" i="1" dirty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GB" sz="2400" dirty="0"/>
                  <a:t>	probability of next state, given state &amp; action</a:t>
                </a:r>
              </a:p>
              <a:p>
                <a:pPr lvl="1">
                  <a:buNone/>
                </a:pPr>
                <a:endParaRPr lang="en-GB" sz="1200" dirty="0"/>
              </a:p>
              <a:p>
                <a:pPr lvl="1"/>
                <a14:m>
                  <m:oMath xmlns:m="http://schemas.openxmlformats.org/officeDocument/2006/math"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d>
                      <m:dPr>
                        <m:begChr m:val=""/>
                        <m:endChr m:val="⌋"/>
                        <m:ctrlPr>
                          <a:rPr lang="en-GB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	</m:t>
                    </m:r>
                  </m:oMath>
                </a14:m>
                <a:r>
                  <a:rPr lang="en-GB" sz="2400" dirty="0"/>
                  <a:t>	action </a:t>
                </a:r>
                <a14:m>
                  <m:oMath xmlns:m="http://schemas.openxmlformats.org/officeDocument/2006/math">
                    <m:r>
                      <a:rPr lang="en-GB" sz="2400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GB" sz="2400" dirty="0"/>
                  <a:t> sampled from policy </a:t>
                </a:r>
                <a14:m>
                  <m:oMath xmlns:m="http://schemas.openxmlformats.org/officeDocument/2006/math">
                    <m:r>
                      <a:rPr lang="en-GB" sz="2400" i="1" dirty="0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GB" sz="2400" dirty="0"/>
                  <a:t> in state </a:t>
                </a:r>
                <a14:m>
                  <m:oMath xmlns:m="http://schemas.openxmlformats.org/officeDocument/2006/math">
                    <m:r>
                      <a:rPr lang="en-GB" sz="2400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GB" sz="2400" dirty="0"/>
              </a:p>
              <a:p>
                <a:pPr lvl="1"/>
                <a:r>
                  <a:rPr lang="en-GB" sz="2400" dirty="0"/>
                  <a:t> </a:t>
                </a:r>
              </a:p>
              <a:p>
                <a:pPr lvl="1"/>
                <a:endParaRPr lang="en-GB" sz="2400" dirty="0"/>
              </a:p>
              <a:p>
                <a:pPr lvl="0"/>
                <a:endParaRPr lang="en-GB" sz="2400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1794B63A-12A5-43FE-B521-136F2107134D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9" y="1769040"/>
                <a:ext cx="9071640" cy="5790959"/>
              </a:xfrm>
              <a:blipFill>
                <a:blip r:embed="rId3"/>
                <a:stretch>
                  <a:fillRect l="-2083" t="-157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331219"/>
            <a:ext cx="9071640" cy="1262160"/>
          </a:xfrm>
        </p:spPr>
        <p:txBody>
          <a:bodyPr/>
          <a:lstStyle/>
          <a:p>
            <a:pPr lvl="0"/>
            <a:r>
              <a:rPr lang="en-GB" dirty="0"/>
              <a:t>Generating a policy from a value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9" y="1769040"/>
                <a:ext cx="9071640" cy="5209276"/>
              </a:xfrm>
            </p:spPr>
            <p:txBody>
              <a:bodyPr/>
              <a:lstStyle/>
              <a:p>
                <a:pPr algn="l">
                  <a:buNone/>
                </a:pPr>
                <a:r>
                  <a:rPr lang="en-GB" dirty="0">
                    <a:latin typeface="Noto Sans CJK JP Light"/>
                    <a:ea typeface="Yu Gothic" panose="020B0400000000000000" pitchFamily="34" charset="-128"/>
                  </a:rPr>
                  <a:t>We can generate the </a:t>
                </a:r>
                <a:r>
                  <a:rPr lang="en-GB" b="1" dirty="0">
                    <a:solidFill>
                      <a:schemeClr val="accent6"/>
                    </a:solidFill>
                    <a:latin typeface="Noto Sans CJK JP Light"/>
                    <a:ea typeface="Yu Gothic" panose="020B0400000000000000" pitchFamily="34" charset="-128"/>
                  </a:rPr>
                  <a:t>optimal policy </a:t>
                </a:r>
                <a:r>
                  <a:rPr lang="el-GR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π</a:t>
                </a:r>
                <a:r>
                  <a:rPr lang="en-GB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*</a:t>
                </a:r>
                <a:r>
                  <a:rPr lang="en-GB" dirty="0">
                    <a:solidFill>
                      <a:schemeClr val="tx1"/>
                    </a:solidFill>
                    <a:latin typeface="Noto Sans CJK JP Light"/>
                    <a:ea typeface="Cambria Math" panose="02040503050406030204" pitchFamily="18" charset="0"/>
                  </a:rPr>
                  <a:t> </a:t>
                </a:r>
                <a:r>
                  <a:rPr lang="en-GB" dirty="0">
                    <a:latin typeface="Noto Sans CJK JP Light"/>
                    <a:ea typeface="Yu Gothic" panose="020B0400000000000000" pitchFamily="34" charset="-128"/>
                  </a:rPr>
                  <a:t>from the </a:t>
                </a:r>
                <a:r>
                  <a:rPr lang="en-GB" b="1" dirty="0">
                    <a:solidFill>
                      <a:schemeClr val="accent6"/>
                    </a:solidFill>
                    <a:latin typeface="Noto Sans CJK JP Light"/>
                    <a:ea typeface="Yu Gothic" panose="020B0400000000000000" pitchFamily="34" charset="-128"/>
                  </a:rPr>
                  <a:t>optimal value function</a:t>
                </a:r>
                <a:r>
                  <a:rPr lang="en-GB" dirty="0">
                    <a:latin typeface="Noto Sans CJK JP Light"/>
                    <a:ea typeface="Yu Gothic" panose="020B0400000000000000" pitchFamily="34" charset="-128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GB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b>
                    </m:sSub>
                    <m:r>
                      <a:rPr lang="en-GB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GB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GB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>
                    <a:latin typeface="Noto Sans CJK JP Light"/>
                    <a:ea typeface="Yu Gothic" panose="020B0400000000000000" pitchFamily="34" charset="-128"/>
                  </a:rPr>
                  <a:t> (after we have learnt it)</a:t>
                </a:r>
              </a:p>
              <a:p>
                <a:pPr algn="l">
                  <a:buNone/>
                </a:pPr>
                <a:endParaRPr lang="en-GB" dirty="0">
                  <a:latin typeface="Noto Sans CJK JP Light"/>
                  <a:ea typeface="Yu Gothic" panose="020B0400000000000000" pitchFamily="34" charset="-128"/>
                </a:endParaRPr>
              </a:p>
              <a:p>
                <a:pPr algn="l">
                  <a:buNone/>
                </a:pPr>
                <a:r>
                  <a:rPr lang="en-GB" dirty="0">
                    <a:latin typeface="Noto Sans CJK JP Light"/>
                    <a:ea typeface="Yu Gothic" panose="020B0400000000000000" pitchFamily="34" charset="-128"/>
                  </a:rPr>
                  <a:t>Select an action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GB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argmax</m:t>
                        </m:r>
                        <m:r>
                          <a:rPr lang="en-GB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[</m:t>
                        </m:r>
                        <m:r>
                          <a:rPr lang="en-GB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GB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b>
                    </m:sSub>
                    <m:r>
                      <a:rPr lang="en-GB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GB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GB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)]</m:t>
                    </m:r>
                  </m:oMath>
                </a14:m>
                <a:r>
                  <a:rPr lang="en-GB" dirty="0">
                    <a:latin typeface="Noto Sans CJK JP Light"/>
                    <a:ea typeface="Yu Gothic" panose="020B0400000000000000" pitchFamily="34" charset="-128"/>
                  </a:rPr>
                  <a:t> for all possible actions</a:t>
                </a:r>
              </a:p>
              <a:p>
                <a:pPr algn="l">
                  <a:buNone/>
                </a:pPr>
                <a:endParaRPr lang="en-GB" dirty="0">
                  <a:latin typeface="Noto Sans CJK JP Light"/>
                  <a:ea typeface="Yu Gothic" panose="020B0400000000000000" pitchFamily="34" charset="-128"/>
                </a:endParaRPr>
              </a:p>
              <a:p>
                <a:pPr algn="l">
                  <a:buNone/>
                </a:pPr>
                <a:r>
                  <a:rPr lang="en-GB" dirty="0">
                    <a:latin typeface="Noto Sans CJK JP Light"/>
                    <a:ea typeface="Yu Gothic" panose="020B0400000000000000" pitchFamily="34" charset="-128"/>
                  </a:rPr>
                  <a:t>Select action with largest </a:t>
                </a:r>
                <a:r>
                  <a:rPr lang="en-GB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Q</a:t>
                </a:r>
                <a:r>
                  <a:rPr lang="en-GB" i="1" baseline="-25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*</a:t>
                </a:r>
                <a:endParaRPr lang="en-GB" i="1" dirty="0">
                  <a:latin typeface="Noto Sans CJK JP Light"/>
                  <a:ea typeface="Yu Gothic" panose="020B0400000000000000" pitchFamily="34" charset="-128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9" y="1769040"/>
                <a:ext cx="9071640" cy="5209276"/>
              </a:xfrm>
              <a:blipFill>
                <a:blip r:embed="rId3"/>
                <a:stretch>
                  <a:fillRect l="-2755" t="-2573" r="-47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Oval 4">
            <a:extLst>
              <a:ext uri="{FF2B5EF4-FFF2-40B4-BE49-F238E27FC236}">
                <a16:creationId xmlns:a16="http://schemas.microsoft.com/office/drawing/2014/main" id="{5D38BB78-FD30-4EE5-BF63-3B8F273DDA20}"/>
              </a:ext>
            </a:extLst>
          </p:cNvPr>
          <p:cNvSpPr/>
          <p:nvPr/>
        </p:nvSpPr>
        <p:spPr>
          <a:xfrm>
            <a:off x="7457053" y="4641630"/>
            <a:ext cx="925200" cy="92402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6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E87DB62-C73B-4673-ABCE-14F2D57138D0}"/>
              </a:ext>
            </a:extLst>
          </p:cNvPr>
          <p:cNvSpPr/>
          <p:nvPr/>
        </p:nvSpPr>
        <p:spPr>
          <a:xfrm>
            <a:off x="7457053" y="5916977"/>
            <a:ext cx="925200" cy="92402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6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</a:t>
            </a:r>
            <a:r>
              <a:rPr lang="en-GB" sz="2600" baseline="-250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F3FF682-57F9-4FE4-83A6-48C6D9DB6E59}"/>
              </a:ext>
            </a:extLst>
          </p:cNvPr>
          <p:cNvSpPr/>
          <p:nvPr/>
        </p:nvSpPr>
        <p:spPr>
          <a:xfrm>
            <a:off x="6059786" y="5916977"/>
            <a:ext cx="925200" cy="92402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6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</a:t>
            </a:r>
            <a:r>
              <a:rPr lang="en-GB" sz="2600" baseline="-250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784D8A5-BAED-4782-BBC3-A9ECE2200F24}"/>
              </a:ext>
            </a:extLst>
          </p:cNvPr>
          <p:cNvSpPr/>
          <p:nvPr/>
        </p:nvSpPr>
        <p:spPr>
          <a:xfrm>
            <a:off x="8854320" y="5916977"/>
            <a:ext cx="925200" cy="92402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6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</a:t>
            </a:r>
            <a:r>
              <a:rPr lang="en-GB" sz="2600" baseline="-250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3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F770687-9705-48BE-8BF9-44945C3BF48A}"/>
              </a:ext>
            </a:extLst>
          </p:cNvPr>
          <p:cNvCxnSpPr>
            <a:cxnSpLocks/>
            <a:stCxn id="5" idx="4"/>
            <a:endCxn id="7" idx="0"/>
          </p:cNvCxnSpPr>
          <p:nvPr/>
        </p:nvCxnSpPr>
        <p:spPr>
          <a:xfrm flipH="1">
            <a:off x="6522386" y="5565654"/>
            <a:ext cx="1397267" cy="35132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C84A42E-6E1D-4539-A02E-D3C7C2E449D9}"/>
              </a:ext>
            </a:extLst>
          </p:cNvPr>
          <p:cNvCxnSpPr>
            <a:cxnSpLocks/>
            <a:stCxn id="5" idx="4"/>
            <a:endCxn id="8" idx="0"/>
          </p:cNvCxnSpPr>
          <p:nvPr/>
        </p:nvCxnSpPr>
        <p:spPr>
          <a:xfrm>
            <a:off x="7919653" y="5565654"/>
            <a:ext cx="1397267" cy="35132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DF5C0BB-41B3-4DF3-A8F5-2927AA288903}"/>
              </a:ext>
            </a:extLst>
          </p:cNvPr>
          <p:cNvCxnSpPr>
            <a:cxnSpLocks/>
            <a:stCxn id="5" idx="4"/>
            <a:endCxn id="6" idx="0"/>
          </p:cNvCxnSpPr>
          <p:nvPr/>
        </p:nvCxnSpPr>
        <p:spPr>
          <a:xfrm>
            <a:off x="7919653" y="5565654"/>
            <a:ext cx="0" cy="35132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12CC7F41-FD5C-46E6-9AC7-DA7DC480AC74}"/>
                  </a:ext>
                </a:extLst>
              </p:cNvPr>
              <p:cNvSpPr/>
              <p:nvPr/>
            </p:nvSpPr>
            <p:spPr>
              <a:xfrm>
                <a:off x="4681886" y="7028768"/>
                <a:ext cx="1423082" cy="5132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GB" sz="2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b>
                      </m:sSub>
                      <m:r>
                        <a:rPr lang="en-GB" sz="28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GB" sz="28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GB" sz="28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GB" sz="28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GB" sz="28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2600" i="1" baseline="-25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12CC7F41-FD5C-46E6-9AC7-DA7DC480AC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1886" y="7028768"/>
                <a:ext cx="1423082" cy="51328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Rectangle 23">
            <a:extLst>
              <a:ext uri="{FF2B5EF4-FFF2-40B4-BE49-F238E27FC236}">
                <a16:creationId xmlns:a16="http://schemas.microsoft.com/office/drawing/2014/main" id="{30CB96EE-F0C2-43D9-B7E4-57E434E86070}"/>
              </a:ext>
            </a:extLst>
          </p:cNvPr>
          <p:cNvSpPr/>
          <p:nvPr/>
        </p:nvSpPr>
        <p:spPr>
          <a:xfrm>
            <a:off x="6337879" y="7028769"/>
            <a:ext cx="369012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600" dirty="0">
                <a:latin typeface="Cambria Math" panose="02040503050406030204" pitchFamily="18" charset="0"/>
                <a:ea typeface="Cambria Math" panose="02040503050406030204" pitchFamily="18" charset="0"/>
              </a:rPr>
              <a:t>3</a:t>
            </a:r>
            <a:endParaRPr lang="en-GB" sz="2600" baseline="-25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CA3DE68-63C5-4298-8D8D-2F71404237B2}"/>
              </a:ext>
            </a:extLst>
          </p:cNvPr>
          <p:cNvSpPr/>
          <p:nvPr/>
        </p:nvSpPr>
        <p:spPr>
          <a:xfrm>
            <a:off x="7735147" y="7028768"/>
            <a:ext cx="369012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600" dirty="0">
                <a:latin typeface="Cambria Math" panose="02040503050406030204" pitchFamily="18" charset="0"/>
                <a:ea typeface="Cambria Math" panose="02040503050406030204" pitchFamily="18" charset="0"/>
              </a:rPr>
              <a:t>4</a:t>
            </a:r>
            <a:endParaRPr lang="en-GB" sz="2600" baseline="-25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6767783-08D5-4983-AFB0-C6E9A48EDA7F}"/>
              </a:ext>
            </a:extLst>
          </p:cNvPr>
          <p:cNvSpPr/>
          <p:nvPr/>
        </p:nvSpPr>
        <p:spPr>
          <a:xfrm>
            <a:off x="9132414" y="7028768"/>
            <a:ext cx="369012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600" dirty="0">
                <a:latin typeface="Cambria Math" panose="02040503050406030204" pitchFamily="18" charset="0"/>
                <a:ea typeface="Cambria Math" panose="02040503050406030204" pitchFamily="18" charset="0"/>
              </a:rPr>
              <a:t>5</a:t>
            </a:r>
            <a:endParaRPr lang="en-GB" sz="2600" baseline="-25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0CE72F6-7F14-4F56-A5E2-39DDC9479095}"/>
              </a:ext>
            </a:extLst>
          </p:cNvPr>
          <p:cNvSpPr/>
          <p:nvPr/>
        </p:nvSpPr>
        <p:spPr>
          <a:xfrm>
            <a:off x="8717963" y="5661907"/>
            <a:ext cx="1180330" cy="1953928"/>
          </a:xfrm>
          <a:prstGeom prst="rect">
            <a:avLst/>
          </a:prstGeom>
          <a:noFill/>
          <a:ln w="317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817291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6B8D27-E46B-4147-9424-640B9125187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Value function approximation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0F39D5-D3C0-4252-952C-663AC905748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031999" y="2015999"/>
            <a:ext cx="5543640" cy="5184000"/>
          </a:xfrm>
        </p:spPr>
        <p:txBody>
          <a:bodyPr/>
          <a:lstStyle/>
          <a:p>
            <a:pPr lvl="0"/>
            <a:r>
              <a:rPr lang="en-GB" sz="2800" dirty="0"/>
              <a:t>Lookup table</a:t>
            </a:r>
          </a:p>
          <a:p>
            <a:pPr lvl="0"/>
            <a:r>
              <a:rPr lang="en-GB" sz="2400" dirty="0"/>
              <a:t>curse of dimensionality</a:t>
            </a:r>
          </a:p>
          <a:p>
            <a:pPr lvl="0"/>
            <a:endParaRPr lang="en-GB" sz="500" dirty="0"/>
          </a:p>
          <a:p>
            <a:pPr lvl="0"/>
            <a:r>
              <a:rPr lang="en-GB" sz="2800" dirty="0"/>
              <a:t>Linear function</a:t>
            </a:r>
          </a:p>
          <a:p>
            <a:pPr lvl="0"/>
            <a:r>
              <a:rPr lang="en-GB" sz="2400" dirty="0"/>
              <a:t>less parameters</a:t>
            </a:r>
          </a:p>
          <a:p>
            <a:pPr lvl="0"/>
            <a:r>
              <a:rPr lang="en-GB" sz="2400" dirty="0"/>
              <a:t>generalize across states</a:t>
            </a:r>
          </a:p>
          <a:p>
            <a:pPr lvl="0"/>
            <a:endParaRPr lang="en-GB" sz="500" dirty="0"/>
          </a:p>
          <a:p>
            <a:pPr lvl="0"/>
            <a:r>
              <a:rPr lang="en-GB" sz="2800" dirty="0"/>
              <a:t>Non-linear function</a:t>
            </a:r>
          </a:p>
          <a:p>
            <a:pPr lvl="0"/>
            <a:r>
              <a:rPr lang="en-GB" sz="2400" dirty="0"/>
              <a:t>model complex dynamics</a:t>
            </a:r>
          </a:p>
          <a:p>
            <a:pPr lvl="0"/>
            <a:r>
              <a:rPr lang="en-GB" sz="2400" dirty="0"/>
              <a:t>convolution for vision</a:t>
            </a:r>
          </a:p>
          <a:p>
            <a:pPr lvl="0"/>
            <a:r>
              <a:rPr lang="en-GB" sz="2400" dirty="0"/>
              <a:t>recurrent for memory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985540-F100-4446-A4CD-8DD4329C1136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88000" y="1563480"/>
            <a:ext cx="3600000" cy="56663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1238971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Richard Bellman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8" y="1769040"/>
                <a:ext cx="9458147" cy="5209276"/>
              </a:xfrm>
            </p:spPr>
            <p:txBody>
              <a:bodyPr/>
              <a:lstStyle/>
              <a:p>
                <a:pPr algn="l">
                  <a:buNone/>
                </a:pPr>
                <a:r>
                  <a:rPr lang="en-GB" dirty="0">
                    <a:latin typeface="Noto Sans CJK JP Light"/>
                    <a:ea typeface="Yu Gothic" panose="020B0400000000000000" pitchFamily="34" charset="-128"/>
                  </a:rPr>
                  <a:t>Introduced dynamic programming </a:t>
                </a:r>
              </a:p>
              <a:p>
                <a:pPr algn="l">
                  <a:buNone/>
                </a:pPr>
                <a:r>
                  <a:rPr lang="en-GB" dirty="0">
                    <a:latin typeface="Noto Sans CJK JP Light"/>
                    <a:ea typeface="Yu Gothic" panose="020B0400000000000000" pitchFamily="34" charset="-128"/>
                  </a:rPr>
                  <a:t>in 1953</a:t>
                </a:r>
              </a:p>
              <a:p>
                <a:pPr algn="l">
                  <a:buNone/>
                </a:pPr>
                <a:endParaRPr lang="en-GB" dirty="0">
                  <a:latin typeface="Noto Sans CJK JP Light"/>
                  <a:ea typeface="Yu Gothic" panose="020B0400000000000000" pitchFamily="34" charset="-128"/>
                </a:endParaRPr>
              </a:p>
              <a:p>
                <a:pPr algn="l">
                  <a:buNone/>
                </a:pPr>
                <a:r>
                  <a:rPr lang="en-GB" b="1" dirty="0">
                    <a:solidFill>
                      <a:schemeClr val="accent6"/>
                    </a:solidFill>
                  </a:rPr>
                  <a:t>Bellman expectation equation</a:t>
                </a:r>
                <a:endParaRPr lang="en-GB" b="1" i="1" dirty="0">
                  <a:solidFill>
                    <a:schemeClr val="accent6"/>
                  </a:solidFill>
                  <a:latin typeface="Cambria Math" panose="02040503050406030204" pitchFamily="18" charset="0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GB" i="1" dirty="0">
                  <a:solidFill>
                    <a:schemeClr val="tx1"/>
                  </a:solidFill>
                </a:endParaRPr>
              </a:p>
              <a:p>
                <a:pPr algn="ctr">
                  <a:buNone/>
                </a:pPr>
                <a:r>
                  <a:rPr lang="en-GB" sz="2600" i="1" dirty="0">
                    <a:solidFill>
                      <a:schemeClr val="tx1"/>
                    </a:solidFill>
                  </a:rPr>
                  <a:t>return = reward + discounted return from next state</a:t>
                </a:r>
              </a:p>
              <a:p>
                <a:pPr algn="l">
                  <a:buNone/>
                </a:pPr>
                <a:endParaRPr lang="en-GB" dirty="0">
                  <a:solidFill>
                    <a:schemeClr val="tx1"/>
                  </a:solidFill>
                </a:endParaRPr>
              </a:p>
              <a:p>
                <a:pPr algn="l">
                  <a:buNone/>
                </a:pPr>
                <a:r>
                  <a:rPr lang="en-GB" dirty="0">
                    <a:solidFill>
                      <a:schemeClr val="tx1"/>
                    </a:solidFill>
                  </a:rPr>
                  <a:t>Also introduced the curse of dimensionality</a:t>
                </a:r>
              </a:p>
              <a:p>
                <a:pPr algn="l">
                  <a:buNone/>
                </a:pPr>
                <a:r>
                  <a:rPr lang="en-GB" sz="2800" dirty="0">
                    <a:solidFill>
                      <a:schemeClr val="tx1"/>
                    </a:solidFill>
                  </a:rPr>
                  <a:t> number of states grows exponentially with state dimensionality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8" y="1769040"/>
                <a:ext cx="9458147" cy="5209276"/>
              </a:xfrm>
              <a:blipFill>
                <a:blip r:embed="rId3"/>
                <a:stretch>
                  <a:fillRect l="-2643" t="-2339" b="-947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 descr="https://upload.wikimedia.org/wikipedia/en/7/7a/Richard_Ernest_Bellman.jpg">
            <a:extLst>
              <a:ext uri="{FF2B5EF4-FFF2-40B4-BE49-F238E27FC236}">
                <a16:creationId xmlns:a16="http://schemas.microsoft.com/office/drawing/2014/main" id="{2A22B0BE-B432-4C0D-B65D-85F876B074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6660" y="1106904"/>
            <a:ext cx="2935485" cy="3669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649907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517F6EE-CCA8-40E7-B838-C1CF8F9A9B6A}"/>
                  </a:ext>
                </a:extLst>
              </p:cNvPr>
              <p:cNvSpPr txBox="1">
                <a:spLocks noGrp="1"/>
              </p:cNvSpPr>
              <p:nvPr>
                <p:ph type="title" idx="4294967295"/>
              </p:nvPr>
            </p:nvSpPr>
            <p:spPr>
              <a:xfrm>
                <a:off x="503999" y="284540"/>
                <a:ext cx="9071640" cy="6356891"/>
              </a:xfrm>
            </p:spPr>
            <p:txBody>
              <a:bodyPr/>
              <a:lstStyle/>
              <a:p>
                <a:pPr/>
                <a:r>
                  <a:rPr lang="en-GB" sz="3200" dirty="0"/>
                  <a:t>What happens if we combine a </a:t>
                </a:r>
                <a:r>
                  <a:rPr lang="en-GB" sz="3200" b="1" dirty="0">
                    <a:solidFill>
                      <a:schemeClr val="accent6"/>
                    </a:solidFill>
                  </a:rPr>
                  <a:t>value function</a:t>
                </a:r>
                <a:r>
                  <a:rPr lang="en-GB" sz="3200" dirty="0"/>
                  <a:t> with the </a:t>
                </a:r>
                <a:r>
                  <a:rPr lang="en-GB" sz="3200" b="1" dirty="0">
                    <a:solidFill>
                      <a:schemeClr val="accent6"/>
                    </a:solidFill>
                  </a:rPr>
                  <a:t>Bellman equation</a:t>
                </a:r>
                <a:br>
                  <a:rPr lang="en-GB" sz="3200" b="1" dirty="0">
                    <a:solidFill>
                      <a:schemeClr val="accent6"/>
                    </a:solidFill>
                  </a:rPr>
                </a:br>
                <a:br>
                  <a:rPr lang="en-GB" sz="3200" b="1" dirty="0">
                    <a:solidFill>
                      <a:schemeClr val="accent6"/>
                    </a:solidFill>
                  </a:rPr>
                </a:br>
                <a:br>
                  <a:rPr lang="en-GB" sz="3200" b="1" dirty="0">
                    <a:solidFill>
                      <a:schemeClr val="accent6"/>
                    </a:solidFill>
                  </a:rPr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GB" sz="32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23"/>
                            </m:rPr>
                            <a:rPr lang="en-GB" sz="3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k</m:t>
                          </m:r>
                          <m:r>
                            <a:rPr lang="en-GB" sz="3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GB" sz="3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GB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GB" sz="3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γ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GB" sz="3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k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GB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sz="3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GB" sz="3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  <m:r>
                                <a:rPr lang="en-GB" sz="3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n-GB" sz="3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k</m:t>
                              </m:r>
                              <m:r>
                                <a:rPr lang="en-GB" sz="3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br>
                  <a:rPr lang="en-GB" sz="3200" dirty="0">
                    <a:solidFill>
                      <a:schemeClr val="tx1"/>
                    </a:solidFill>
                  </a:rPr>
                </a:br>
                <a:br>
                  <a:rPr lang="en-GB" sz="3200" dirty="0">
                    <a:solidFill>
                      <a:schemeClr val="tx1"/>
                    </a:solidFill>
                  </a:rPr>
                </a:br>
                <a:br>
                  <a:rPr lang="en-GB" sz="3200" dirty="0">
                    <a:solidFill>
                      <a:schemeClr val="tx1"/>
                    </a:solidFill>
                  </a:rPr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GB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GB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sSub>
                        <m:sSubPr>
                          <m:ctrlP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</m:d>
                    </m:oMath>
                  </m:oMathPara>
                </a14:m>
                <a:br>
                  <a:rPr lang="en-GB" sz="3200" i="1" dirty="0">
                    <a:solidFill>
                      <a:schemeClr val="tx1"/>
                    </a:solidFill>
                  </a:rPr>
                </a:br>
                <a:br>
                  <a:rPr lang="en-GB" sz="3200" b="1" dirty="0">
                    <a:solidFill>
                      <a:schemeClr val="accent6"/>
                    </a:solidFill>
                  </a:rPr>
                </a:br>
                <a:br>
                  <a:rPr lang="en-GB" sz="3200" b="1" dirty="0">
                    <a:solidFill>
                      <a:schemeClr val="accent6"/>
                    </a:solidFill>
                  </a:rPr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GB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GB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sSub>
                        <m:sSubPr>
                          <m:ctrlP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GB" sz="3200" b="1" dirty="0">
                  <a:solidFill>
                    <a:schemeClr val="accent6"/>
                  </a:solidFill>
                </a:endParaRPr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517F6EE-CCA8-40E7-B838-C1CF8F9A9B6A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 idx="4294967295"/>
              </p:nvPr>
            </p:nvSpPr>
            <p:spPr>
              <a:xfrm>
                <a:off x="503999" y="284540"/>
                <a:ext cx="9071640" cy="6356891"/>
              </a:xfrm>
              <a:blipFill>
                <a:blip r:embed="rId3"/>
                <a:stretch>
                  <a:fillRect l="-67" r="-26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B2658ED1-9C66-433A-BCCF-8C2BF6AB82DC}"/>
                  </a:ext>
                </a:extLst>
              </p:cNvPr>
              <p:cNvSpPr/>
              <p:nvPr/>
            </p:nvSpPr>
            <p:spPr>
              <a:xfrm>
                <a:off x="4744387" y="3970526"/>
                <a:ext cx="5038725" cy="738728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200" b="1" i="1" smtClean="0">
                              <a:solidFill>
                                <a:schemeClr val="accent6"/>
                              </a:solidFill>
                              <a:highlight>
                                <a:scrgbClr r="0" g="0" b="0">
                                  <a:alpha val="0"/>
                                </a:scrgbClr>
                              </a:highlight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FreeSans" pitchFamily="2"/>
                            </a:rPr>
                          </m:ctrlPr>
                        </m:sSubPr>
                        <m:e>
                          <m:r>
                            <a:rPr lang="en-GB" sz="4200" b="1" i="0">
                              <a:solidFill>
                                <a:schemeClr val="accent6"/>
                              </a:solidFill>
                              <a:highlight>
                                <a:scrgbClr r="0" g="0" b="0">
                                  <a:alpha val="0"/>
                                </a:scrgbClr>
                              </a:highlight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FreeSans" pitchFamily="2"/>
                            </a:rPr>
                            <m:t>𝐕</m:t>
                          </m:r>
                        </m:e>
                        <m:sub>
                          <m:r>
                            <a:rPr lang="en-GB" sz="4200" b="1" i="0">
                              <a:solidFill>
                                <a:schemeClr val="accent6"/>
                              </a:solidFill>
                              <a:highlight>
                                <a:scrgbClr r="0" g="0" b="0">
                                  <a:alpha val="0"/>
                                </a:scrgbClr>
                              </a:highlight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FreeSans" pitchFamily="2"/>
                            </a:rPr>
                            <m:t>𝛑</m:t>
                          </m:r>
                        </m:sub>
                      </m:sSub>
                      <m:d>
                        <m:dPr>
                          <m:ctrlPr>
                            <a:rPr lang="en-GB" sz="4200" b="1" i="1">
                              <a:solidFill>
                                <a:schemeClr val="accent6"/>
                              </a:solidFill>
                              <a:highlight>
                                <a:scrgbClr r="0" g="0" b="0">
                                  <a:alpha val="0"/>
                                </a:scrgbClr>
                              </a:highlight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FreeSans" pitchFamily="2"/>
                            </a:rPr>
                          </m:ctrlPr>
                        </m:dPr>
                        <m:e>
                          <m:r>
                            <a:rPr lang="en-GB" sz="4200" b="1" i="0">
                              <a:solidFill>
                                <a:schemeClr val="accent6"/>
                              </a:solidFill>
                              <a:highlight>
                                <a:scrgbClr r="0" g="0" b="0">
                                  <a:alpha val="0"/>
                                </a:scrgbClr>
                              </a:highlight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FreeSans" pitchFamily="2"/>
                            </a:rPr>
                            <m:t>𝐬</m:t>
                          </m:r>
                        </m:e>
                      </m:d>
                      <m:r>
                        <a:rPr lang="en-GB" sz="4200" b="1" i="0">
                          <a:solidFill>
                            <a:schemeClr val="accent6"/>
                          </a:solidFill>
                          <a:highlight>
                            <a:scrgbClr r="0" g="0" b="0">
                              <a:alpha val="0"/>
                            </a:scrgbClr>
                          </a:highlight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FreeSans" pitchFamily="2"/>
                        </a:rPr>
                        <m:t>=</m:t>
                      </m:r>
                      <m:r>
                        <a:rPr lang="en-GB" sz="4200" b="1" i="0">
                          <a:solidFill>
                            <a:schemeClr val="accent6"/>
                          </a:solidFill>
                          <a:highlight>
                            <a:scrgbClr r="0" g="0" b="0">
                              <a:alpha val="0"/>
                            </a:scrgbClr>
                          </a:highlight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FreeSans" pitchFamily="2"/>
                        </a:rPr>
                        <m:t>𝐫</m:t>
                      </m:r>
                      <m:r>
                        <a:rPr lang="en-GB" sz="4200" b="1" i="0">
                          <a:solidFill>
                            <a:schemeClr val="accent6"/>
                          </a:solidFill>
                          <a:highlight>
                            <a:scrgbClr r="0" g="0" b="0">
                              <a:alpha val="0"/>
                            </a:scrgbClr>
                          </a:highlight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FreeSans" pitchFamily="2"/>
                        </a:rPr>
                        <m:t>+</m:t>
                      </m:r>
                      <m:r>
                        <a:rPr lang="en-GB" sz="4200" b="1" i="0">
                          <a:solidFill>
                            <a:schemeClr val="accent6"/>
                          </a:solidFill>
                          <a:highlight>
                            <a:scrgbClr r="0" g="0" b="0">
                              <a:alpha val="0"/>
                            </a:scrgbClr>
                          </a:highlight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FreeSans" pitchFamily="2"/>
                        </a:rPr>
                        <m:t>𝛄</m:t>
                      </m:r>
                      <m:sSub>
                        <m:sSubPr>
                          <m:ctrlPr>
                            <a:rPr lang="en-GB" sz="4200" b="1" i="1">
                              <a:solidFill>
                                <a:schemeClr val="accent6"/>
                              </a:solidFill>
                              <a:highlight>
                                <a:scrgbClr r="0" g="0" b="0">
                                  <a:alpha val="0"/>
                                </a:scrgbClr>
                              </a:highlight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FreeSans" pitchFamily="2"/>
                            </a:rPr>
                          </m:ctrlPr>
                        </m:sSubPr>
                        <m:e>
                          <m:r>
                            <a:rPr lang="en-GB" sz="4200" b="1" i="0">
                              <a:solidFill>
                                <a:schemeClr val="accent6"/>
                              </a:solidFill>
                              <a:highlight>
                                <a:scrgbClr r="0" g="0" b="0">
                                  <a:alpha val="0"/>
                                </a:scrgbClr>
                              </a:highlight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FreeSans" pitchFamily="2"/>
                            </a:rPr>
                            <m:t>𝐕</m:t>
                          </m:r>
                        </m:e>
                        <m:sub>
                          <m:r>
                            <a:rPr lang="en-GB" sz="4200" b="1" i="0">
                              <a:solidFill>
                                <a:schemeClr val="accent6"/>
                              </a:solidFill>
                              <a:highlight>
                                <a:scrgbClr r="0" g="0" b="0">
                                  <a:alpha val="0"/>
                                </a:scrgbClr>
                              </a:highlight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FreeSans" pitchFamily="2"/>
                            </a:rPr>
                            <m:t>𝛑</m:t>
                          </m:r>
                        </m:sub>
                      </m:sSub>
                      <m:d>
                        <m:dPr>
                          <m:ctrlPr>
                            <a:rPr lang="en-GB" sz="4200" b="1" i="1">
                              <a:solidFill>
                                <a:schemeClr val="accent6"/>
                              </a:solidFill>
                              <a:highlight>
                                <a:scrgbClr r="0" g="0" b="0">
                                  <a:alpha val="0"/>
                                </a:scrgbClr>
                              </a:highlight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FreeSans" pitchFamily="2"/>
                            </a:rPr>
                          </m:ctrlPr>
                        </m:dPr>
                        <m:e>
                          <m:r>
                            <a:rPr lang="en-GB" sz="4200" b="1" i="0">
                              <a:solidFill>
                                <a:schemeClr val="accent6"/>
                              </a:solidFill>
                              <a:highlight>
                                <a:scrgbClr r="0" g="0" b="0">
                                  <a:alpha val="0"/>
                                </a:scrgbClr>
                              </a:highlight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FreeSans" pitchFamily="2"/>
                            </a:rPr>
                            <m:t>𝐬</m:t>
                          </m:r>
                          <m:r>
                            <a:rPr lang="en-GB" sz="4200" b="1" i="0" smtClean="0">
                              <a:solidFill>
                                <a:schemeClr val="accent6"/>
                              </a:solidFill>
                              <a:highlight>
                                <a:scrgbClr r="0" g="0" b="0">
                                  <a:alpha val="0"/>
                                </a:scrgbClr>
                              </a:highlight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FreeSans" pitchFamily="2"/>
                            </a:rPr>
                            <m:t>′</m:t>
                          </m:r>
                        </m:e>
                      </m:d>
                    </m:oMath>
                  </m:oMathPara>
                </a14:m>
                <a:br>
                  <a:rPr lang="en-GB" sz="4200" b="1" dirty="0">
                    <a:solidFill>
                      <a:schemeClr val="accent6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:endParaRPr lang="en-GB" sz="4200" b="1" dirty="0">
                  <a:solidFill>
                    <a:schemeClr val="accent6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B2658ED1-9C66-433A-BCCF-8C2BF6AB82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4387" y="3970526"/>
                <a:ext cx="5038725" cy="73872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itle 1">
                <a:extLst>
                  <a:ext uri="{FF2B5EF4-FFF2-40B4-BE49-F238E27FC236}">
                    <a16:creationId xmlns:a16="http://schemas.microsoft.com/office/drawing/2014/main" id="{BB65783C-1485-4833-A051-E34CA86F4A1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56399" y="6487427"/>
                <a:ext cx="9071640" cy="107224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 anchor="ctr">
                <a:noAutofit/>
              </a:bodyPr>
              <a:lstStyle>
                <a:lvl1pPr lvl="0" algn="ctr" rtl="0" hangingPunct="0">
                  <a:buNone/>
                  <a:tabLst/>
                  <a:defRPr lang="en-GB" sz="44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1pPr>
              </a:lstStyle>
              <a:p>
                <a:r>
                  <a:rPr lang="en-GB" sz="3200" i="1" dirty="0">
                    <a:solidFill>
                      <a:sysClr val="windowText" lastClr="000000"/>
                    </a:solidFill>
                  </a:rPr>
                  <a:t>n</a:t>
                </a:r>
                <a14:m>
                  <m:oMath xmlns:m="http://schemas.openxmlformats.org/officeDocument/2006/math">
                    <m:r>
                      <a:rPr lang="en-GB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𝑜𝑡𝑒</m:t>
                    </m:r>
                    <m:r>
                      <a:rPr lang="en-GB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𝑡h𝑒</m:t>
                    </m:r>
                    <m:r>
                      <a:rPr lang="en-GB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𝑐𝑜𝑛𝑑𝑖𝑡𝑖𝑜𝑛𝑖𝑛𝑔</m:t>
                    </m:r>
                    <m:r>
                      <a:rPr lang="en-GB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𝑜𝑛</m:t>
                    </m:r>
                    <m:r>
                      <a:rPr lang="en-GB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GB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𝑐𝑒𝑟𝑡𝑎𝑖𝑛</m:t>
                    </m:r>
                    <m:r>
                      <a:rPr lang="en-GB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𝑝𝑜𝑙𝑖𝑐𝑦</m:t>
                    </m:r>
                  </m:oMath>
                </a14:m>
                <a:endParaRPr lang="ar-AE" sz="3200" b="1" i="1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5" name="Title 1">
                <a:extLst>
                  <a:ext uri="{FF2B5EF4-FFF2-40B4-BE49-F238E27FC236}">
                    <a16:creationId xmlns:a16="http://schemas.microsoft.com/office/drawing/2014/main" id="{BB65783C-1485-4833-A051-E34CA86F4A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399" y="6487427"/>
                <a:ext cx="9071640" cy="107224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8654777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517F6EE-CCA8-40E7-B838-C1CF8F9A9B6A}"/>
                  </a:ext>
                </a:extLst>
              </p:cNvPr>
              <p:cNvSpPr txBox="1">
                <a:spLocks noGrp="1"/>
              </p:cNvSpPr>
              <p:nvPr>
                <p:ph type="title" idx="4294967295"/>
              </p:nvPr>
            </p:nvSpPr>
            <p:spPr>
              <a:xfrm>
                <a:off x="5034013" y="284540"/>
                <a:ext cx="4541626" cy="7059536"/>
              </a:xfrm>
            </p:spPr>
            <p:txBody>
              <a:bodyPr/>
              <a:lstStyle/>
              <a:p>
                <a:r>
                  <a:rPr lang="en-GB" sz="2800" dirty="0">
                    <a:solidFill>
                      <a:schemeClr val="tx1"/>
                    </a:solidFill>
                  </a:rPr>
                  <a:t>Recursive relationship between states</a:t>
                </a:r>
                <a:br>
                  <a:rPr lang="en-GB" sz="2800" dirty="0">
                    <a:solidFill>
                      <a:schemeClr val="tx1"/>
                    </a:solidFill>
                  </a:rPr>
                </a:br>
                <a:br>
                  <a:rPr lang="en-GB" sz="2800" dirty="0">
                    <a:solidFill>
                      <a:schemeClr val="tx1"/>
                    </a:solidFill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r>
                        <a:rPr lang="en-GB" sz="2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GB" sz="2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GB" sz="2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br>
                  <a:rPr lang="en-GB" sz="2800" dirty="0">
                    <a:solidFill>
                      <a:schemeClr val="tx1"/>
                    </a:solidFill>
                  </a:rPr>
                </a:br>
                <a:r>
                  <a:rPr lang="en-GB" sz="2800" dirty="0">
                    <a:solidFill>
                      <a:schemeClr val="tx1"/>
                    </a:solidFill>
                  </a:rPr>
                  <a:t>value of being in state </a:t>
                </a:r>
                <a:br>
                  <a:rPr lang="en-GB" sz="2800" dirty="0">
                    <a:solidFill>
                      <a:schemeClr val="tx1"/>
                    </a:solidFill>
                  </a:rPr>
                </a:br>
                <a:br>
                  <a:rPr lang="en-GB" sz="2800" dirty="0">
                    <a:solidFill>
                      <a:schemeClr val="tx1"/>
                    </a:solidFill>
                  </a:rPr>
                </a:br>
                <a:r>
                  <a:rPr lang="en-GB" sz="2800" dirty="0">
                    <a:solidFill>
                      <a:schemeClr val="tx1"/>
                    </a:solidFill>
                  </a:rPr>
                  <a:t>=</a:t>
                </a:r>
                <a:br>
                  <a:rPr lang="en-GB" sz="2800" dirty="0">
                    <a:solidFill>
                      <a:schemeClr val="tx1"/>
                    </a:solidFill>
                  </a:rPr>
                </a:br>
                <a:br>
                  <a:rPr lang="en-GB" sz="2800" dirty="0">
                    <a:solidFill>
                      <a:schemeClr val="tx1"/>
                    </a:solidFill>
                  </a:rPr>
                </a:br>
                <a:r>
                  <a:rPr lang="en-GB" sz="280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r</a:t>
                </a:r>
                <a:br>
                  <a:rPr lang="en-GB" sz="2800" dirty="0">
                    <a:solidFill>
                      <a:schemeClr val="tx1"/>
                    </a:solidFill>
                  </a:rPr>
                </a:br>
                <a:r>
                  <a:rPr lang="en-GB" sz="2800" dirty="0">
                    <a:solidFill>
                      <a:schemeClr val="tx1"/>
                    </a:solidFill>
                  </a:rPr>
                  <a:t>reward we get after leaving state</a:t>
                </a:r>
                <a:br>
                  <a:rPr lang="en-GB" sz="2800" dirty="0">
                    <a:solidFill>
                      <a:schemeClr val="tx1"/>
                    </a:solidFill>
                  </a:rPr>
                </a:br>
                <a:br>
                  <a:rPr lang="en-GB" sz="2800" dirty="0">
                    <a:solidFill>
                      <a:schemeClr val="tx1"/>
                    </a:solidFill>
                  </a:rPr>
                </a:br>
                <a:r>
                  <a:rPr lang="en-GB" sz="2800" dirty="0">
                    <a:solidFill>
                      <a:schemeClr val="tx1"/>
                    </a:solidFill>
                  </a:rPr>
                  <a:t>+ </a:t>
                </a:r>
                <a:br>
                  <a:rPr lang="en-GB" sz="2800" dirty="0">
                    <a:solidFill>
                      <a:schemeClr val="tx1"/>
                    </a:solidFill>
                  </a:rPr>
                </a:br>
                <a:br>
                  <a:rPr lang="en-GB" sz="2800" dirty="0">
                    <a:solidFill>
                      <a:schemeClr val="tx1"/>
                    </a:solidFill>
                  </a:rPr>
                </a:br>
                <a:r>
                  <a:rPr lang="en-GB" sz="2800" i="1" dirty="0" err="1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γV</a:t>
                </a:r>
                <a:r>
                  <a:rPr lang="en-GB" sz="280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(s’)</a:t>
                </a:r>
                <a:br>
                  <a:rPr lang="en-GB" sz="2800" dirty="0">
                    <a:solidFill>
                      <a:schemeClr val="tx1"/>
                    </a:solidFill>
                  </a:rPr>
                </a:br>
                <a:r>
                  <a:rPr lang="en-GB" sz="2800" dirty="0">
                    <a:solidFill>
                      <a:schemeClr val="tx1"/>
                    </a:solidFill>
                  </a:rPr>
                  <a:t>discounted value of next state</a:t>
                </a:r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517F6EE-CCA8-40E7-B838-C1CF8F9A9B6A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 idx="4294967295"/>
              </p:nvPr>
            </p:nvSpPr>
            <p:spPr>
              <a:xfrm>
                <a:off x="5034013" y="284540"/>
                <a:ext cx="4541626" cy="7059536"/>
              </a:xfrm>
              <a:blipFill>
                <a:blip r:embed="rId3"/>
                <a:stretch>
                  <a:fillRect l="-4295" r="-6577" b="-146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Oval 2">
            <a:extLst>
              <a:ext uri="{FF2B5EF4-FFF2-40B4-BE49-F238E27FC236}">
                <a16:creationId xmlns:a16="http://schemas.microsoft.com/office/drawing/2014/main" id="{E9F6D0C1-D1F6-44DA-B248-5CCE835B01C7}"/>
              </a:ext>
            </a:extLst>
          </p:cNvPr>
          <p:cNvSpPr/>
          <p:nvPr/>
        </p:nvSpPr>
        <p:spPr>
          <a:xfrm>
            <a:off x="1722923" y="1453415"/>
            <a:ext cx="1818000" cy="18191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6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</a:t>
            </a:r>
          </a:p>
          <a:p>
            <a:pPr algn="ctr"/>
            <a:r>
              <a:rPr lang="en-GB" sz="2600" dirty="0">
                <a:solidFill>
                  <a:schemeClr val="tx1"/>
                </a:solidFill>
              </a:rPr>
              <a:t>state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9596721-30B2-49FE-86A9-D3C6E1D342AF}"/>
              </a:ext>
            </a:extLst>
          </p:cNvPr>
          <p:cNvSpPr/>
          <p:nvPr/>
        </p:nvSpPr>
        <p:spPr>
          <a:xfrm>
            <a:off x="1722923" y="5524902"/>
            <a:ext cx="1818000" cy="18191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6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s’</a:t>
            </a:r>
          </a:p>
          <a:p>
            <a:pPr algn="ctr"/>
            <a:r>
              <a:rPr lang="en-GB" sz="2600" dirty="0">
                <a:solidFill>
                  <a:schemeClr val="tx1"/>
                </a:solidFill>
              </a:rPr>
              <a:t>next state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59FC14B-4331-4E93-B6D5-4DAA9BDBBF55}"/>
              </a:ext>
            </a:extLst>
          </p:cNvPr>
          <p:cNvCxnSpPr>
            <a:cxnSpLocks/>
          </p:cNvCxnSpPr>
          <p:nvPr/>
        </p:nvCxnSpPr>
        <p:spPr>
          <a:xfrm>
            <a:off x="2588023" y="3272589"/>
            <a:ext cx="0" cy="225231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>
            <a:extLst>
              <a:ext uri="{FF2B5EF4-FFF2-40B4-BE49-F238E27FC236}">
                <a16:creationId xmlns:a16="http://schemas.microsoft.com/office/drawing/2014/main" id="{56FCD7B1-9772-4AA0-A966-0FAED7E0DC91}"/>
              </a:ext>
            </a:extLst>
          </p:cNvPr>
          <p:cNvSpPr txBox="1">
            <a:spLocks/>
          </p:cNvSpPr>
          <p:nvPr/>
        </p:nvSpPr>
        <p:spPr>
          <a:xfrm>
            <a:off x="2631923" y="3773905"/>
            <a:ext cx="901673" cy="1249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US" sz="28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r</a:t>
            </a:r>
          </a:p>
        </p:txBody>
      </p:sp>
    </p:spTree>
    <p:extLst>
      <p:ext uri="{BB962C8B-B14F-4D97-AF65-F5344CB8AC3E}">
        <p14:creationId xmlns:p14="http://schemas.microsoft.com/office/powerpoint/2010/main" val="45162374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462013"/>
            <a:ext cx="9063514" cy="6516303"/>
          </a:xfrm>
        </p:spPr>
        <p:txBody>
          <a:bodyPr anchor="ctr"/>
          <a:lstStyle/>
          <a:p>
            <a:pPr algn="ctr">
              <a:buNone/>
            </a:pPr>
            <a:r>
              <a:rPr lang="en-GB" sz="4600" dirty="0">
                <a:latin typeface="Noto Sans CJK JP Light"/>
                <a:ea typeface="Yu Gothic" panose="020B0400000000000000" pitchFamily="34" charset="-128"/>
              </a:rPr>
              <a:t>Why is the Bellman equation important?</a:t>
            </a:r>
            <a:endParaRPr lang="en-GB" sz="4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70794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Bellman equation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8" y="1769040"/>
                <a:ext cx="9071641" cy="5209276"/>
              </a:xfrm>
            </p:spPr>
            <p:txBody>
              <a:bodyPr/>
              <a:lstStyle/>
              <a:p>
                <a:pPr algn="l">
                  <a:buNone/>
                </a:pPr>
                <a:r>
                  <a:rPr lang="en-GB" dirty="0">
                    <a:solidFill>
                      <a:schemeClr val="tx1"/>
                    </a:solidFill>
                  </a:rPr>
                  <a:t>Create a </a:t>
                </a:r>
                <a:r>
                  <a:rPr lang="en-GB" b="1" dirty="0">
                    <a:solidFill>
                      <a:schemeClr val="accent6"/>
                    </a:solidFill>
                  </a:rPr>
                  <a:t>bootstrapped target </a:t>
                </a:r>
                <a:r>
                  <a:rPr lang="en-GB" dirty="0">
                    <a:solidFill>
                      <a:schemeClr val="tx1"/>
                    </a:solidFill>
                  </a:rPr>
                  <a:t>to improve value function approximations</a:t>
                </a:r>
              </a:p>
              <a:p>
                <a:pPr algn="l">
                  <a:buNone/>
                </a:pPr>
                <a:r>
                  <a:rPr lang="en-GB" sz="2800" dirty="0">
                    <a:solidFill>
                      <a:schemeClr val="tx1"/>
                    </a:solidFill>
                  </a:rPr>
                  <a:t> the target is used by supervised learners</a:t>
                </a:r>
              </a:p>
              <a:p>
                <a:pPr algn="l">
                  <a:buNone/>
                </a:pPr>
                <a:endParaRPr lang="en-GB" dirty="0">
                  <a:solidFill>
                    <a:schemeClr val="tx1"/>
                  </a:solidFill>
                </a:endParaRPr>
              </a:p>
              <a:p>
                <a:pPr algn="l">
                  <a:buNone/>
                </a:pPr>
                <a:r>
                  <a:rPr lang="en-GB" dirty="0">
                    <a:solidFill>
                      <a:schemeClr val="tx1"/>
                    </a:solidFill>
                  </a:rPr>
                  <a:t>We can improve our approximation by </a:t>
                </a:r>
              </a:p>
              <a:p>
                <a:pPr algn="l">
                  <a:buNone/>
                </a:pPr>
                <a:endParaRPr lang="en-GB" dirty="0">
                  <a:solidFill>
                    <a:schemeClr val="tx1"/>
                  </a:solidFill>
                </a:endParaRPr>
              </a:p>
              <a:p>
                <a:pPr algn="l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 sz="280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loss</m:t>
                      </m:r>
                      <m:r>
                        <a:rPr lang="en-GB" sz="2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= </m:t>
                      </m:r>
                      <m:r>
                        <m:rPr>
                          <m:sty m:val="p"/>
                        </m:rPr>
                        <a:rPr lang="en-GB" sz="2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min</m:t>
                      </m:r>
                      <m:r>
                        <a:rPr lang="en-GB" sz="2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GB" sz="2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GB" sz="2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+ </m:t>
                      </m:r>
                      <m:r>
                        <a:rPr lang="en-GB" sz="2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GB" sz="2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2800" i="1" dirty="0" err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GB" sz="2800" i="1" dirty="0" err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’</m:t>
                      </m:r>
                      <m:r>
                        <a:rPr lang="en-GB" sz="2800" i="1" dirty="0" err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sz="2800" i="1" dirty="0" err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GB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 – </m:t>
                      </m:r>
                      <m:r>
                        <a:rPr lang="en-GB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GB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2800" i="1" dirty="0" err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GB" sz="2800" i="1" dirty="0" err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sz="2800" i="1" dirty="0" err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GB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GB" sz="2800" dirty="0">
                  <a:solidFill>
                    <a:schemeClr val="tx1"/>
                  </a:solidFill>
                </a:endParaRPr>
              </a:p>
              <a:p>
                <a:pPr algn="l">
                  <a:buNone/>
                </a:pPr>
                <a:endParaRPr lang="en-GB" sz="2800" dirty="0">
                  <a:solidFill>
                    <a:schemeClr val="tx1"/>
                  </a:solidFill>
                </a:endParaRPr>
              </a:p>
              <a:p>
                <a:pPr algn="l">
                  <a:buNone/>
                </a:pPr>
                <a:endParaRPr lang="en-GB" sz="28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8" y="1769040"/>
                <a:ext cx="9071641" cy="5209276"/>
              </a:xfrm>
              <a:blipFill>
                <a:blip r:embed="rId3"/>
                <a:stretch>
                  <a:fillRect l="-2755" t="-233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858E3BBD-E278-4BED-9C45-1620ACCEFA6F}"/>
              </a:ext>
            </a:extLst>
          </p:cNvPr>
          <p:cNvSpPr/>
          <p:nvPr/>
        </p:nvSpPr>
        <p:spPr>
          <a:xfrm>
            <a:off x="4206240" y="5891332"/>
            <a:ext cx="1930399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600" b="1" dirty="0">
                <a:solidFill>
                  <a:schemeClr val="accent6"/>
                </a:solidFill>
              </a:rPr>
              <a:t>target</a:t>
            </a:r>
            <a:endParaRPr lang="en-GB" sz="26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D3B0ED2-3C89-4C43-9350-EAC1B15BA3D4}"/>
              </a:ext>
            </a:extLst>
          </p:cNvPr>
          <p:cNvSpPr/>
          <p:nvPr/>
        </p:nvSpPr>
        <p:spPr>
          <a:xfrm>
            <a:off x="6566291" y="5891331"/>
            <a:ext cx="2433295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600" b="1" dirty="0">
                <a:solidFill>
                  <a:schemeClr val="accent6"/>
                </a:solidFill>
              </a:rPr>
              <a:t>current function</a:t>
            </a:r>
          </a:p>
          <a:p>
            <a:pPr algn="ctr"/>
            <a:r>
              <a:rPr lang="en-GB" sz="2600" b="1" dirty="0">
                <a:solidFill>
                  <a:schemeClr val="accent6"/>
                </a:solidFill>
              </a:rPr>
              <a:t>approximation</a:t>
            </a:r>
            <a:endParaRPr lang="en-GB" sz="2600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2E4CF42-7057-40FE-9228-1A866CD38B93}"/>
              </a:ext>
            </a:extLst>
          </p:cNvPr>
          <p:cNvCxnSpPr/>
          <p:nvPr/>
        </p:nvCxnSpPr>
        <p:spPr>
          <a:xfrm>
            <a:off x="4206240" y="5891331"/>
            <a:ext cx="1930400" cy="0"/>
          </a:xfrm>
          <a:prstGeom prst="line">
            <a:avLst/>
          </a:prstGeom>
          <a:ln w="635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06C5B07-C916-4C98-ACC5-DC3B414BDD72}"/>
              </a:ext>
            </a:extLst>
          </p:cNvPr>
          <p:cNvCxnSpPr>
            <a:cxnSpLocks/>
          </p:cNvCxnSpPr>
          <p:nvPr/>
        </p:nvCxnSpPr>
        <p:spPr>
          <a:xfrm>
            <a:off x="6566291" y="5891331"/>
            <a:ext cx="1226429" cy="0"/>
          </a:xfrm>
          <a:prstGeom prst="line">
            <a:avLst/>
          </a:prstGeom>
          <a:ln w="635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937137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Bellman equation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8" y="1769040"/>
            <a:ext cx="9071641" cy="5209276"/>
          </a:xfrm>
        </p:spPr>
        <p:txBody>
          <a:bodyPr/>
          <a:lstStyle/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Value function </a:t>
            </a:r>
            <a:r>
              <a:rPr lang="en-GB" b="1" dirty="0">
                <a:solidFill>
                  <a:schemeClr val="accent6"/>
                </a:solidFill>
              </a:rPr>
              <a:t>approximation</a:t>
            </a:r>
            <a:r>
              <a:rPr lang="en-GB" dirty="0">
                <a:solidFill>
                  <a:schemeClr val="tx1"/>
                </a:solidFill>
              </a:rPr>
              <a:t> is crucial for policy </a:t>
            </a:r>
            <a:r>
              <a:rPr lang="en-GB" b="1" dirty="0">
                <a:solidFill>
                  <a:schemeClr val="accent6"/>
                </a:solidFill>
              </a:rPr>
              <a:t>improvement</a:t>
            </a:r>
          </a:p>
          <a:p>
            <a:pPr algn="l">
              <a:buNone/>
            </a:pPr>
            <a:endParaRPr lang="en-GB" b="1" dirty="0">
              <a:solidFill>
                <a:schemeClr val="accent6"/>
              </a:solidFill>
            </a:endParaRPr>
          </a:p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Policy approximation vs policy improvement</a:t>
            </a:r>
          </a:p>
          <a:p>
            <a:pPr algn="l">
              <a:buNone/>
            </a:pPr>
            <a:r>
              <a:rPr lang="en-GB" sz="2800" dirty="0">
                <a:solidFill>
                  <a:schemeClr val="tx1"/>
                </a:solidFill>
              </a:rPr>
              <a:t> prediction vs control</a:t>
            </a:r>
          </a:p>
          <a:p>
            <a:pPr algn="l">
              <a:buNone/>
            </a:pPr>
            <a:endParaRPr lang="en-GB" dirty="0">
              <a:solidFill>
                <a:schemeClr val="tx1"/>
              </a:solidFill>
            </a:endParaRPr>
          </a:p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Two problems</a:t>
            </a:r>
          </a:p>
          <a:p>
            <a:pPr algn="l">
              <a:buNone/>
            </a:pPr>
            <a:r>
              <a:rPr lang="en-GB" sz="2800" dirty="0">
                <a:solidFill>
                  <a:schemeClr val="tx1"/>
                </a:solidFill>
              </a:rPr>
              <a:t> 1  improving our approximation of the value function</a:t>
            </a:r>
          </a:p>
          <a:p>
            <a:pPr algn="l">
              <a:buNone/>
            </a:pPr>
            <a:r>
              <a:rPr lang="en-GB" sz="2800" dirty="0">
                <a:solidFill>
                  <a:schemeClr val="tx1"/>
                </a:solidFill>
              </a:rPr>
              <a:t> 2  improving our policy</a:t>
            </a:r>
          </a:p>
        </p:txBody>
      </p:sp>
    </p:spTree>
    <p:extLst>
      <p:ext uri="{BB962C8B-B14F-4D97-AF65-F5344CB8AC3E}">
        <p14:creationId xmlns:p14="http://schemas.microsoft.com/office/powerpoint/2010/main" val="157183215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Approximation &amp; improvement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8" y="1769040"/>
            <a:ext cx="5223541" cy="5209276"/>
          </a:xfrm>
        </p:spPr>
        <p:txBody>
          <a:bodyPr/>
          <a:lstStyle/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We will look at three different methods for approximation</a:t>
            </a:r>
          </a:p>
          <a:p>
            <a:pPr algn="l">
              <a:buNone/>
            </a:pPr>
            <a:r>
              <a:rPr lang="en-GB" sz="2800" dirty="0">
                <a:solidFill>
                  <a:schemeClr val="tx1"/>
                </a:solidFill>
              </a:rPr>
              <a:t> dynamic programming</a:t>
            </a:r>
          </a:p>
          <a:p>
            <a:pPr algn="l">
              <a:buNone/>
            </a:pPr>
            <a:r>
              <a:rPr lang="en-GB" sz="2800" dirty="0">
                <a:solidFill>
                  <a:schemeClr val="tx1"/>
                </a:solidFill>
              </a:rPr>
              <a:t> Monte Carlo</a:t>
            </a:r>
          </a:p>
          <a:p>
            <a:pPr algn="l">
              <a:buNone/>
            </a:pPr>
            <a:r>
              <a:rPr lang="en-GB" sz="2800" dirty="0">
                <a:solidFill>
                  <a:schemeClr val="tx1"/>
                </a:solidFill>
              </a:rPr>
              <a:t> temporal difference</a:t>
            </a:r>
          </a:p>
          <a:p>
            <a:pPr algn="l">
              <a:buNone/>
            </a:pPr>
            <a:endParaRPr lang="en-GB" sz="2800" dirty="0">
              <a:solidFill>
                <a:schemeClr val="tx1"/>
              </a:solidFill>
            </a:endParaRPr>
          </a:p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One method for policy improvement</a:t>
            </a:r>
          </a:p>
          <a:p>
            <a:pPr algn="l">
              <a:buNone/>
            </a:pPr>
            <a:r>
              <a:rPr lang="en-GB" sz="2800" dirty="0">
                <a:solidFill>
                  <a:schemeClr val="tx1"/>
                </a:solidFill>
              </a:rPr>
              <a:t> change policy to favour the best action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2E50AE3-AEB9-4E19-AC1C-3116FB19C0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0794" y="2539061"/>
            <a:ext cx="3848100" cy="3400425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F2019BEB-B10D-4637-B8AA-CAC631942A3D}"/>
              </a:ext>
            </a:extLst>
          </p:cNvPr>
          <p:cNvSpPr txBox="1">
            <a:spLocks/>
          </p:cNvSpPr>
          <p:nvPr/>
        </p:nvSpPr>
        <p:spPr>
          <a:xfrm>
            <a:off x="5900794" y="6870583"/>
            <a:ext cx="4179831" cy="68909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i="1" dirty="0">
                <a:solidFill>
                  <a:sysClr val="windowText" lastClr="000000"/>
                </a:solidFill>
              </a:rPr>
              <a:t>Sutton &amp; </a:t>
            </a:r>
            <a:r>
              <a:rPr lang="en-GB" sz="1800" i="1" dirty="0" err="1">
                <a:solidFill>
                  <a:sysClr val="windowText" lastClr="000000"/>
                </a:solidFill>
              </a:rPr>
              <a:t>Barto</a:t>
            </a:r>
            <a:endParaRPr lang="en-GB" sz="1800" i="1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016488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Approximation &amp; improvement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8" y="1769040"/>
            <a:ext cx="9071641" cy="5209276"/>
          </a:xfrm>
        </p:spPr>
        <p:txBody>
          <a:bodyPr/>
          <a:lstStyle/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This constant process of approximation &amp; improvement is known as </a:t>
            </a:r>
            <a:r>
              <a:rPr lang="en-GB" b="1" dirty="0">
                <a:solidFill>
                  <a:schemeClr val="accent6"/>
                </a:solidFill>
              </a:rPr>
              <a:t>general policy iteration</a:t>
            </a:r>
          </a:p>
          <a:p>
            <a:pPr algn="l">
              <a:buNone/>
            </a:pPr>
            <a:endParaRPr lang="en-GB" b="1" dirty="0">
              <a:solidFill>
                <a:schemeClr val="accent6"/>
              </a:solidFill>
            </a:endParaRPr>
          </a:p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Allows us to handle the non-stationary nature of reinforcement learning</a:t>
            </a:r>
          </a:p>
          <a:p>
            <a:pPr algn="l">
              <a:buNone/>
            </a:pPr>
            <a:r>
              <a:rPr lang="en-GB" sz="2800" dirty="0">
                <a:solidFill>
                  <a:schemeClr val="tx1"/>
                </a:solidFill>
              </a:rPr>
              <a:t> non-stationary environment</a:t>
            </a:r>
          </a:p>
          <a:p>
            <a:pPr algn="l">
              <a:buNone/>
            </a:pPr>
            <a:r>
              <a:rPr lang="en-GB" sz="2800" dirty="0">
                <a:solidFill>
                  <a:schemeClr val="tx1"/>
                </a:solidFill>
              </a:rPr>
              <a:t> learning process is non-stationary</a:t>
            </a:r>
          </a:p>
          <a:p>
            <a:pPr algn="l">
              <a:buNone/>
            </a:pPr>
            <a:endParaRPr lang="en-GB" dirty="0">
              <a:solidFill>
                <a:schemeClr val="tx1"/>
              </a:solidFill>
            </a:endParaRPr>
          </a:p>
          <a:p>
            <a:pPr algn="l">
              <a:buNone/>
            </a:pPr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2E50AE3-AEB9-4E19-AC1C-3116FB19C0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1748" y="4466121"/>
            <a:ext cx="3103891" cy="2742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1090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7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594545-7C74-4C98-B983-0B686CDDD7A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103320"/>
            <a:ext cx="9071640" cy="1658519"/>
          </a:xfrm>
        </p:spPr>
        <p:txBody>
          <a:bodyPr/>
          <a:lstStyle/>
          <a:p>
            <a:pPr lvl="0"/>
            <a:r>
              <a:rPr lang="en-GB"/>
              <a:t>Variance &amp; bias in supervised learning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4296C4-927F-4815-9059-959004499B8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>
              <a:buNone/>
            </a:pPr>
            <a:r>
              <a:rPr lang="en-GB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Model generalization error = </a:t>
            </a:r>
            <a:r>
              <a:rPr lang="en-GB" sz="2400" b="1" dirty="0">
                <a:solidFill>
                  <a:srgbClr val="FF0000"/>
                </a:solidFill>
              </a:rPr>
              <a:t>bias + variance + noise</a:t>
            </a:r>
          </a:p>
          <a:p>
            <a:pPr lvl="0"/>
            <a:endParaRPr lang="en-GB" sz="2400" dirty="0"/>
          </a:p>
          <a:p>
            <a:pPr lvl="0"/>
            <a:r>
              <a:rPr lang="en-GB" sz="2400" dirty="0"/>
              <a:t>Variance</a:t>
            </a:r>
          </a:p>
          <a:p>
            <a:pPr lvl="0"/>
            <a:r>
              <a:rPr lang="en-GB" sz="2000" dirty="0"/>
              <a:t>error from sensitivity to noise in data set</a:t>
            </a:r>
          </a:p>
          <a:p>
            <a:pPr lvl="0"/>
            <a:r>
              <a:rPr lang="en-GB" sz="2000" dirty="0"/>
              <a:t>model sees patterns that aren’t there -&gt; overfitting</a:t>
            </a:r>
          </a:p>
          <a:p>
            <a:pPr lvl="0"/>
            <a:r>
              <a:rPr lang="en-GB" sz="2400" dirty="0"/>
              <a:t>Bias</a:t>
            </a:r>
          </a:p>
          <a:p>
            <a:pPr lvl="0"/>
            <a:r>
              <a:rPr lang="en-GB" sz="2000" dirty="0"/>
              <a:t>error from assumptions in the learning algorithm</a:t>
            </a:r>
          </a:p>
          <a:p>
            <a:pPr lvl="0"/>
            <a:r>
              <a:rPr lang="en-GB" sz="2000" dirty="0"/>
              <a:t>model can miss relevant patterns -&gt; underfitting</a:t>
            </a:r>
          </a:p>
          <a:p>
            <a:pPr lvl="0"/>
            <a:endParaRPr lang="en-GB" sz="2400" dirty="0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three – value function methods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/>
              <a:t>introduction to value functions &amp; Bellman equation</a:t>
            </a:r>
          </a:p>
          <a:p>
            <a:pPr>
              <a:buNone/>
            </a:pPr>
            <a:endParaRPr lang="en-GB" dirty="0"/>
          </a:p>
          <a:p>
            <a:pPr>
              <a:buNone/>
            </a:pPr>
            <a:r>
              <a:rPr lang="en-GB" dirty="0"/>
              <a:t>value function approximation</a:t>
            </a:r>
          </a:p>
          <a:p>
            <a:pPr>
              <a:buNone/>
            </a:pPr>
            <a:r>
              <a:rPr lang="en-GB" b="1" dirty="0">
                <a:solidFill>
                  <a:schemeClr val="accent6"/>
                </a:solidFill>
              </a:rPr>
              <a:t> dynamic programming</a:t>
            </a:r>
          </a:p>
        </p:txBody>
      </p:sp>
    </p:spTree>
    <p:extLst>
      <p:ext uri="{BB962C8B-B14F-4D97-AF65-F5344CB8AC3E}">
        <p14:creationId xmlns:p14="http://schemas.microsoft.com/office/powerpoint/2010/main" val="107853086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Dynamic programming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8" y="1769040"/>
                <a:ext cx="9071641" cy="5209276"/>
              </a:xfrm>
            </p:spPr>
            <p:txBody>
              <a:bodyPr/>
              <a:lstStyle/>
              <a:p>
                <a:pPr algn="l">
                  <a:buNone/>
                </a:pPr>
                <a:r>
                  <a:rPr lang="en-GB" dirty="0">
                    <a:solidFill>
                      <a:schemeClr val="tx1"/>
                    </a:solidFill>
                  </a:rPr>
                  <a:t>Imagine we had access to a </a:t>
                </a:r>
                <a:r>
                  <a:rPr lang="en-GB" b="1" dirty="0">
                    <a:solidFill>
                      <a:schemeClr val="accent6"/>
                    </a:solidFill>
                  </a:rPr>
                  <a:t>perfect environment model</a:t>
                </a:r>
              </a:p>
              <a:p>
                <a:pPr algn="l">
                  <a:buNone/>
                </a:pPr>
                <a:r>
                  <a:rPr lang="en-GB" dirty="0">
                    <a:solidFill>
                      <a:schemeClr val="tx1"/>
                    </a:solidFill>
                  </a:rPr>
                  <a:t> know state transition probabilities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en-GB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’, </m:t>
                    </m:r>
                    <m:r>
                      <a:rPr lang="en-GB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GB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l">
                  <a:buNone/>
                </a:pPr>
                <a:r>
                  <a:rPr lang="en-GB" dirty="0">
                    <a:solidFill>
                      <a:schemeClr val="tx1"/>
                    </a:solidFill>
                  </a:rPr>
                  <a:t> know the reward function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’)</m:t>
                    </m:r>
                  </m:oMath>
                </a14:m>
                <a:endParaRPr lang="en-GB" dirty="0">
                  <a:solidFill>
                    <a:schemeClr val="tx1"/>
                  </a:solidFill>
                </a:endParaRPr>
              </a:p>
              <a:p>
                <a:pPr algn="l">
                  <a:buNone/>
                </a:pPr>
                <a:endParaRPr lang="en-GB" b="1" dirty="0">
                  <a:solidFill>
                    <a:schemeClr val="accent6"/>
                  </a:solidFill>
                </a:endParaRPr>
              </a:p>
              <a:p>
                <a:pPr algn="l">
                  <a:buNone/>
                </a:pPr>
                <a:r>
                  <a:rPr lang="en-GB" dirty="0">
                    <a:solidFill>
                      <a:schemeClr val="tx1"/>
                    </a:solidFill>
                  </a:rPr>
                  <a:t>How would you use this </a:t>
                </a:r>
                <a:r>
                  <a:rPr lang="en-GB" b="1" dirty="0">
                    <a:solidFill>
                      <a:schemeClr val="accent6"/>
                    </a:solidFill>
                  </a:rPr>
                  <a:t>perfect environment model </a:t>
                </a:r>
                <a:r>
                  <a:rPr lang="en-GB" dirty="0">
                    <a:solidFill>
                      <a:schemeClr val="tx1"/>
                    </a:solidFill>
                  </a:rPr>
                  <a:t>for value function approximation?</a:t>
                </a:r>
              </a:p>
              <a:p>
                <a:pPr algn="l">
                  <a:buNone/>
                </a:pPr>
                <a:r>
                  <a:rPr lang="en-GB" dirty="0">
                    <a:solidFill>
                      <a:schemeClr val="tx1"/>
                    </a:solidFill>
                  </a:rPr>
                  <a:t> answer = use the Bellman equation</a:t>
                </a:r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8" y="1769040"/>
                <a:ext cx="9071641" cy="5209276"/>
              </a:xfrm>
              <a:blipFill>
                <a:blip r:embed="rId3"/>
                <a:stretch>
                  <a:fillRect l="-2755" t="-233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2972797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Dynamic programming backup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4000" y="5882859"/>
            <a:ext cx="9071640" cy="1326463"/>
          </a:xfrm>
        </p:spPr>
        <p:txBody>
          <a:bodyPr/>
          <a:lstStyle/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The state transition probabilities </a:t>
            </a:r>
            <a:r>
              <a:rPr lang="en-GB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p</a:t>
            </a:r>
            <a:r>
              <a:rPr lang="en-GB" dirty="0">
                <a:solidFill>
                  <a:schemeClr val="tx1"/>
                </a:solidFill>
              </a:rPr>
              <a:t> depend both on the environment &amp; policy</a:t>
            </a:r>
          </a:p>
          <a:p>
            <a:pPr algn="l">
              <a:buNone/>
            </a:pPr>
            <a:endParaRPr lang="en-GB" dirty="0">
              <a:solidFill>
                <a:schemeClr val="tx1"/>
              </a:solidFill>
            </a:endParaRPr>
          </a:p>
          <a:p>
            <a:pPr algn="l">
              <a:buNone/>
            </a:pP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7451710-A0A0-4817-9AEF-4CF3D5C72E03}"/>
              </a:ext>
            </a:extLst>
          </p:cNvPr>
          <p:cNvSpPr/>
          <p:nvPr/>
        </p:nvSpPr>
        <p:spPr>
          <a:xfrm>
            <a:off x="2704698" y="1563480"/>
            <a:ext cx="1386038" cy="1386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s1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F1BE490-99CC-4546-A6E8-4D5AB9CFF4C8}"/>
              </a:ext>
            </a:extLst>
          </p:cNvPr>
          <p:cNvSpPr/>
          <p:nvPr/>
        </p:nvSpPr>
        <p:spPr>
          <a:xfrm>
            <a:off x="1379898" y="3621682"/>
            <a:ext cx="1386038" cy="1386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s2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EE5F6A8-477B-4138-853C-28382FD5967A}"/>
              </a:ext>
            </a:extLst>
          </p:cNvPr>
          <p:cNvSpPr/>
          <p:nvPr/>
        </p:nvSpPr>
        <p:spPr>
          <a:xfrm>
            <a:off x="4052235" y="3621682"/>
            <a:ext cx="1386038" cy="1386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s3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8162AED-ABEC-4207-B0B1-4F58173B2B4D}"/>
              </a:ext>
            </a:extLst>
          </p:cNvPr>
          <p:cNvCxnSpPr>
            <a:cxnSpLocks/>
            <a:stCxn id="4" idx="4"/>
            <a:endCxn id="5" idx="7"/>
          </p:cNvCxnSpPr>
          <p:nvPr/>
        </p:nvCxnSpPr>
        <p:spPr>
          <a:xfrm flipH="1">
            <a:off x="2562955" y="2949480"/>
            <a:ext cx="834762" cy="87517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6F1D6E4-C552-406D-98A6-36BC71BC17E0}"/>
              </a:ext>
            </a:extLst>
          </p:cNvPr>
          <p:cNvCxnSpPr>
            <a:cxnSpLocks/>
            <a:stCxn id="4" idx="4"/>
            <a:endCxn id="6" idx="1"/>
          </p:cNvCxnSpPr>
          <p:nvPr/>
        </p:nvCxnSpPr>
        <p:spPr>
          <a:xfrm>
            <a:off x="3397717" y="2949480"/>
            <a:ext cx="857499" cy="87517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E7596AD4-816D-4D62-A94C-FC1937C59EBF}"/>
              </a:ext>
            </a:extLst>
          </p:cNvPr>
          <p:cNvSpPr txBox="1"/>
          <p:nvPr/>
        </p:nvSpPr>
        <p:spPr>
          <a:xfrm>
            <a:off x="3930644" y="2894661"/>
            <a:ext cx="11077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  = 2</a:t>
            </a:r>
          </a:p>
          <a:p>
            <a:r>
              <a:rPr lang="en-GB" dirty="0"/>
              <a:t>p = 50%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97CE3EC-F1C4-4134-84F9-761CCE97D0E6}"/>
              </a:ext>
            </a:extLst>
          </p:cNvPr>
          <p:cNvSpPr txBox="1"/>
          <p:nvPr/>
        </p:nvSpPr>
        <p:spPr>
          <a:xfrm>
            <a:off x="1873431" y="2949480"/>
            <a:ext cx="11077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 = 1</a:t>
            </a:r>
          </a:p>
          <a:p>
            <a:r>
              <a:rPr lang="en-GB" dirty="0"/>
              <a:t>p = 50%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DD4A8CD-6561-43F8-90AB-A620853B23CE}"/>
              </a:ext>
            </a:extLst>
          </p:cNvPr>
          <p:cNvSpPr/>
          <p:nvPr/>
        </p:nvSpPr>
        <p:spPr>
          <a:xfrm>
            <a:off x="6724572" y="3621682"/>
            <a:ext cx="1386038" cy="1386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s4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CA2B43D-B466-4755-833F-9BD2267F6FBC}"/>
              </a:ext>
            </a:extLst>
          </p:cNvPr>
          <p:cNvCxnSpPr>
            <a:cxnSpLocks/>
            <a:stCxn id="6" idx="6"/>
            <a:endCxn id="18" idx="2"/>
          </p:cNvCxnSpPr>
          <p:nvPr/>
        </p:nvCxnSpPr>
        <p:spPr>
          <a:xfrm>
            <a:off x="5438273" y="4314682"/>
            <a:ext cx="128629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BE7283EF-8CC4-49DF-AD10-E5DF55668CA1}"/>
              </a:ext>
            </a:extLst>
          </p:cNvPr>
          <p:cNvSpPr txBox="1"/>
          <p:nvPr/>
        </p:nvSpPr>
        <p:spPr>
          <a:xfrm>
            <a:off x="5527544" y="3646104"/>
            <a:ext cx="11077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  = 5</a:t>
            </a:r>
          </a:p>
          <a:p>
            <a:r>
              <a:rPr lang="en-GB" dirty="0"/>
              <a:t>p = 100%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B457D273-5370-4140-B59A-62DB13DD6CCC}"/>
              </a:ext>
            </a:extLst>
          </p:cNvPr>
          <p:cNvSpPr txBox="1">
            <a:spLocks/>
          </p:cNvSpPr>
          <p:nvPr/>
        </p:nvSpPr>
        <p:spPr>
          <a:xfrm>
            <a:off x="6081421" y="1585727"/>
            <a:ext cx="3743335" cy="1386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Font typeface="StarSymbol"/>
              <a:buNone/>
            </a:pPr>
            <a:r>
              <a:rPr lang="en-US" dirty="0">
                <a:solidFill>
                  <a:schemeClr val="tx1"/>
                </a:solidFill>
              </a:rPr>
              <a:t>Random policy</a:t>
            </a:r>
          </a:p>
          <a:p>
            <a:pPr algn="l">
              <a:buFont typeface="StarSymbol"/>
              <a:buNone/>
            </a:pPr>
            <a:r>
              <a:rPr lang="en-US" dirty="0">
                <a:solidFill>
                  <a:schemeClr val="tx1"/>
                </a:solidFill>
              </a:rPr>
              <a:t>Discount = </a:t>
            </a:r>
            <a:r>
              <a: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γ</a:t>
            </a:r>
            <a:r>
              <a:rPr lang="en-US" dirty="0">
                <a:solidFill>
                  <a:schemeClr val="tx1"/>
                </a:solidFill>
              </a:rPr>
              <a:t> = 0.9</a:t>
            </a:r>
          </a:p>
        </p:txBody>
      </p:sp>
    </p:spTree>
    <p:extLst>
      <p:ext uri="{BB962C8B-B14F-4D97-AF65-F5344CB8AC3E}">
        <p14:creationId xmlns:p14="http://schemas.microsoft.com/office/powerpoint/2010/main" val="51280377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Dynamic programming backup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4000" y="1947333"/>
            <a:ext cx="9071640" cy="5261989"/>
          </a:xfrm>
        </p:spPr>
        <p:txBody>
          <a:bodyPr/>
          <a:lstStyle/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We can now perform iterative backups of the value of each state backwards in time</a:t>
            </a:r>
          </a:p>
          <a:p>
            <a:pPr algn="l">
              <a:buNone/>
            </a:pPr>
            <a:r>
              <a:rPr lang="en-GB" sz="2800" dirty="0">
                <a:solidFill>
                  <a:schemeClr val="tx1"/>
                </a:solidFill>
              </a:rPr>
              <a:t> note – return for all terminal states are zero</a:t>
            </a:r>
            <a:endParaRPr lang="en-GB" dirty="0">
              <a:solidFill>
                <a:schemeClr val="tx1"/>
              </a:solidFill>
            </a:endParaRPr>
          </a:p>
          <a:p>
            <a:pPr algn="l">
              <a:buNone/>
            </a:pPr>
            <a:endParaRPr lang="en-GB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 Placeholder 2">
                <a:extLst>
                  <a:ext uri="{FF2B5EF4-FFF2-40B4-BE49-F238E27FC236}">
                    <a16:creationId xmlns:a16="http://schemas.microsoft.com/office/drawing/2014/main" id="{2E13E5E1-DFEF-4D68-BDEB-7F355D11398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0" y="3787783"/>
                <a:ext cx="10151533" cy="8698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>
                <a:noAutofit/>
              </a:bodyPr>
              <a:lstStyle>
                <a:lvl1pPr lvl="0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1pPr>
                <a:lvl2pPr lvl="1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2pPr>
                <a:lvl3pPr lvl="2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3pPr>
                <a:lvl4pPr lvl="3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4pPr>
                <a:lvl5pPr lvl="4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5pPr>
                <a:lvl6pPr lvl="5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6pPr>
                <a:lvl7pPr lvl="6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d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GB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GB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buNone/>
                </a:pPr>
                <a:endParaRPr lang="en-GB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GB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34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34</m:t>
                              </m:r>
                            </m:sub>
                          </m:s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GB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buNone/>
                </a:pPr>
                <a:endParaRPr lang="en-GB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sub>
                          </m:s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GB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7" name="Text Placeholder 2">
                <a:extLst>
                  <a:ext uri="{FF2B5EF4-FFF2-40B4-BE49-F238E27FC236}">
                    <a16:creationId xmlns:a16="http://schemas.microsoft.com/office/drawing/2014/main" id="{2E13E5E1-DFEF-4D68-BDEB-7F355D1139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787783"/>
                <a:ext cx="10151533" cy="869887"/>
              </a:xfrm>
              <a:prstGeom prst="rect">
                <a:avLst/>
              </a:prstGeom>
              <a:blipFill>
                <a:blip r:embed="rId3"/>
                <a:stretch>
                  <a:fillRect b="-27552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608166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Dynamic programming backup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 Placeholder 2">
                <a:extLst>
                  <a:ext uri="{FF2B5EF4-FFF2-40B4-BE49-F238E27FC236}">
                    <a16:creationId xmlns:a16="http://schemas.microsoft.com/office/drawing/2014/main" id="{2E13E5E1-DFEF-4D68-BDEB-7F355D11398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0" y="1794933"/>
                <a:ext cx="10151533" cy="28627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>
                <a:noAutofit/>
              </a:bodyPr>
              <a:lstStyle>
                <a:lvl1pPr lvl="0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1pPr>
                <a:lvl2pPr lvl="1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2pPr>
                <a:lvl3pPr lvl="2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3pPr>
                <a:lvl4pPr lvl="3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4pPr>
                <a:lvl5pPr lvl="4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5pPr>
                <a:lvl6pPr lvl="5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6pPr>
                <a:lvl7pPr lvl="6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d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GB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GB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buNone/>
                </a:pPr>
                <a:endParaRPr lang="en-GB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GB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34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34</m:t>
                              </m:r>
                            </m:sub>
                          </m:s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=1∗</m:t>
                      </m:r>
                      <m:d>
                        <m:dPr>
                          <m:begChr m:val="["/>
                          <m:endChr m:val="]"/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5+0.9∗0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=5</m:t>
                      </m:r>
                    </m:oMath>
                  </m:oMathPara>
                </a14:m>
                <a:endParaRPr lang="en-GB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buNone/>
                </a:pPr>
                <a:endParaRPr lang="en-GB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sub>
                          </m:s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GB" dirty="0">
                  <a:ea typeface="Cambria Math" panose="02040503050406030204" pitchFamily="18" charset="0"/>
                </a:endParaRPr>
              </a:p>
              <a:p>
                <a:pPr>
                  <a:buNone/>
                </a:pPr>
                <a:endParaRPr lang="en-GB" dirty="0">
                  <a:ea typeface="Cambria Math" panose="02040503050406030204" pitchFamily="18" charset="0"/>
                </a:endParaRP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=0.5∗</m:t>
                      </m:r>
                      <m:d>
                        <m:dPr>
                          <m:begChr m:val="["/>
                          <m:endChr m:val="]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1+0.9∗0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+0.5∗</m:t>
                      </m:r>
                      <m:d>
                        <m:dPr>
                          <m:begChr m:val="["/>
                          <m:endChr m:val="]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2+0.9∗5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=3.75</m:t>
                      </m:r>
                    </m:oMath>
                  </m:oMathPara>
                </a14:m>
                <a:endParaRPr lang="en-GB" dirty="0">
                  <a:ea typeface="Cambria Math" panose="02040503050406030204" pitchFamily="18" charset="0"/>
                </a:endParaRPr>
              </a:p>
              <a:p>
                <a:pPr>
                  <a:buNone/>
                </a:pPr>
                <a:endParaRPr lang="en-GB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7" name="Text Placeholder 2">
                <a:extLst>
                  <a:ext uri="{FF2B5EF4-FFF2-40B4-BE49-F238E27FC236}">
                    <a16:creationId xmlns:a16="http://schemas.microsoft.com/office/drawing/2014/main" id="{2E13E5E1-DFEF-4D68-BDEB-7F355D1139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794933"/>
                <a:ext cx="10151533" cy="2862737"/>
              </a:xfrm>
              <a:prstGeom prst="rect">
                <a:avLst/>
              </a:prstGeom>
              <a:blipFill>
                <a:blip r:embed="rId3"/>
                <a:stretch>
                  <a:fillRect b="-5425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3572272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Dynamic programming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8" y="4555067"/>
                <a:ext cx="9071641" cy="2423248"/>
              </a:xfrm>
            </p:spPr>
            <p:txBody>
              <a:bodyPr/>
              <a:lstStyle/>
              <a:p>
                <a:pPr algn="l">
                  <a:buNone/>
                </a:pPr>
                <a:r>
                  <a:rPr lang="en-GB" dirty="0">
                    <a:solidFill>
                      <a:schemeClr val="tx1"/>
                    </a:solidFill>
                  </a:rPr>
                  <a:t>Value function estimate </a:t>
                </a:r>
                <a14:m>
                  <m:oMath xmlns:m="http://schemas.openxmlformats.org/officeDocument/2006/math">
                    <m:r>
                      <a:rPr lang="en-GB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a:rPr lang="en-GB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GB" dirty="0">
                    <a:solidFill>
                      <a:schemeClr val="tx1"/>
                    </a:solidFill>
                  </a:rPr>
                  <a:t>depends on</a:t>
                </a:r>
              </a:p>
              <a:p>
                <a:pPr algn="l">
                  <a:buNone/>
                </a:pPr>
                <a:r>
                  <a:rPr lang="en-GB" sz="2800" dirty="0">
                    <a:solidFill>
                      <a:schemeClr val="tx1"/>
                    </a:solidFill>
                  </a:rPr>
                  <a:t> our policy (what action we pick in state </a:t>
                </a:r>
                <a:r>
                  <a:rPr lang="en-GB" sz="28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s</a:t>
                </a:r>
                <a:r>
                  <a:rPr lang="en-GB" sz="2800" dirty="0">
                    <a:solidFill>
                      <a:schemeClr val="tx1"/>
                    </a:solidFill>
                  </a:rPr>
                  <a:t>)</a:t>
                </a:r>
              </a:p>
              <a:p>
                <a:pPr algn="l">
                  <a:buNone/>
                </a:pPr>
                <a:r>
                  <a:rPr lang="en-GB" sz="2800" dirty="0">
                    <a:solidFill>
                      <a:schemeClr val="tx1"/>
                    </a:solidFill>
                  </a:rPr>
                  <a:t> the environment dynamics (state &amp; reward transitions)</a:t>
                </a:r>
              </a:p>
              <a:p>
                <a:pPr algn="l">
                  <a:buNone/>
                </a:pPr>
                <a:r>
                  <a:rPr lang="en-GB" sz="2800" dirty="0">
                    <a:solidFill>
                      <a:schemeClr val="tx1"/>
                    </a:solidFill>
                  </a:rPr>
                  <a:t> our estimate of </a:t>
                </a:r>
                <a14:m>
                  <m:oMath xmlns:m="http://schemas.openxmlformats.org/officeDocument/2006/math">
                    <m:r>
                      <a:rPr lang="en-GB" sz="2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a:rPr lang="en-GB" sz="2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sz="2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sz="2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’) </m:t>
                    </m:r>
                  </m:oMath>
                </a14:m>
                <a:r>
                  <a:rPr lang="en-GB" sz="2800" dirty="0">
                    <a:solidFill>
                      <a:schemeClr val="tx1"/>
                    </a:solidFill>
                  </a:rPr>
                  <a:t>(bootstrapping)</a:t>
                </a:r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8" y="4555067"/>
                <a:ext cx="9071641" cy="2423248"/>
              </a:xfrm>
              <a:blipFill>
                <a:blip r:embed="rId3"/>
                <a:stretch>
                  <a:fillRect l="-2755" t="-4774" b="-402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DE41194A-CFC3-4697-930C-91E9B40233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998" y="1523624"/>
            <a:ext cx="8201025" cy="271986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675F0452-C3C0-4C15-ACBC-11E6BD52D16A}"/>
              </a:ext>
            </a:extLst>
          </p:cNvPr>
          <p:cNvSpPr txBox="1">
            <a:spLocks/>
          </p:cNvSpPr>
          <p:nvPr/>
        </p:nvSpPr>
        <p:spPr>
          <a:xfrm>
            <a:off x="7050416" y="2539012"/>
            <a:ext cx="4179831" cy="68909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i="1" dirty="0">
                <a:solidFill>
                  <a:sysClr val="windowText" lastClr="000000"/>
                </a:solidFill>
              </a:rPr>
              <a:t>Sutton &amp; </a:t>
            </a:r>
            <a:r>
              <a:rPr lang="en-GB" sz="1800" i="1" dirty="0" err="1">
                <a:solidFill>
                  <a:sysClr val="windowText" lastClr="000000"/>
                </a:solidFill>
              </a:rPr>
              <a:t>Barto</a:t>
            </a:r>
            <a:endParaRPr lang="en-GB" sz="1800" i="1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19270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Dynamic programming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8" y="4555067"/>
            <a:ext cx="9071641" cy="2423248"/>
          </a:xfrm>
        </p:spPr>
        <p:txBody>
          <a:bodyPr/>
          <a:lstStyle/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V(s) depends on on the value of all possible s’ 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</a:rPr>
              <a:t>Even when </a:t>
            </a:r>
            <a:r>
              <a:rPr lang="en-US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P(s</a:t>
            </a:r>
            <a:r>
              <a:rPr lang="en-GB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|s’, a)=0</a:t>
            </a:r>
            <a:endParaRPr lang="en-US" sz="28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algn="l">
              <a:buNone/>
            </a:pPr>
            <a:endParaRPr lang="en-GB" dirty="0">
              <a:solidFill>
                <a:schemeClr val="tx1"/>
              </a:solidFill>
            </a:endParaRPr>
          </a:p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Computationally expensive – every state is backed up by every other state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41194A-CFC3-4697-930C-91E9B40233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998" y="1523624"/>
            <a:ext cx="8201025" cy="271986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675F0452-C3C0-4C15-ACBC-11E6BD52D16A}"/>
              </a:ext>
            </a:extLst>
          </p:cNvPr>
          <p:cNvSpPr txBox="1">
            <a:spLocks/>
          </p:cNvSpPr>
          <p:nvPr/>
        </p:nvSpPr>
        <p:spPr>
          <a:xfrm>
            <a:off x="7050416" y="2539012"/>
            <a:ext cx="4179831" cy="68909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i="1" dirty="0">
                <a:solidFill>
                  <a:sysClr val="windowText" lastClr="000000"/>
                </a:solidFill>
              </a:rPr>
              <a:t>Sutton &amp; </a:t>
            </a:r>
            <a:r>
              <a:rPr lang="en-GB" sz="1800" i="1" dirty="0" err="1">
                <a:solidFill>
                  <a:sysClr val="windowText" lastClr="000000"/>
                </a:solidFill>
              </a:rPr>
              <a:t>Barto</a:t>
            </a:r>
            <a:endParaRPr lang="en-GB" sz="1800" i="1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755103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Dynamic programming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8" y="1769040"/>
            <a:ext cx="9071641" cy="5209276"/>
          </a:xfrm>
        </p:spPr>
        <p:txBody>
          <a:bodyPr/>
          <a:lstStyle/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Requires a </a:t>
            </a:r>
            <a:r>
              <a:rPr lang="en-GB" b="1" dirty="0">
                <a:solidFill>
                  <a:schemeClr val="accent6"/>
                </a:solidFill>
              </a:rPr>
              <a:t>perfect environment model</a:t>
            </a:r>
          </a:p>
          <a:p>
            <a:pPr algn="l">
              <a:buNone/>
            </a:pPr>
            <a:r>
              <a:rPr lang="en-GB" sz="2800" dirty="0">
                <a:solidFill>
                  <a:schemeClr val="tx1"/>
                </a:solidFill>
              </a:rPr>
              <a:t> we don’t learn from experience at all!</a:t>
            </a:r>
          </a:p>
          <a:p>
            <a:pPr algn="l">
              <a:buNone/>
            </a:pPr>
            <a:endParaRPr lang="en-GB" dirty="0">
              <a:solidFill>
                <a:schemeClr val="tx1"/>
              </a:solidFill>
            </a:endParaRPr>
          </a:p>
          <a:p>
            <a:pPr algn="l">
              <a:buNone/>
            </a:pPr>
            <a:r>
              <a:rPr lang="en-GB" b="1" dirty="0">
                <a:solidFill>
                  <a:schemeClr val="accent6"/>
                </a:solidFill>
              </a:rPr>
              <a:t>Bootstrapped</a:t>
            </a:r>
          </a:p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sz="2800" dirty="0">
                <a:solidFill>
                  <a:schemeClr val="tx1"/>
                </a:solidFill>
              </a:rPr>
              <a:t>value function improves itself</a:t>
            </a:r>
          </a:p>
          <a:p>
            <a:pPr algn="l">
              <a:buNone/>
            </a:pPr>
            <a:endParaRPr lang="en-GB" sz="2800" dirty="0">
              <a:solidFill>
                <a:schemeClr val="tx1"/>
              </a:solidFill>
            </a:endParaRPr>
          </a:p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Reliable convergence for tabular value function, finite, fully observed MDPs</a:t>
            </a:r>
          </a:p>
        </p:txBody>
      </p:sp>
    </p:spTree>
    <p:extLst>
      <p:ext uri="{BB962C8B-B14F-4D97-AF65-F5344CB8AC3E}">
        <p14:creationId xmlns:p14="http://schemas.microsoft.com/office/powerpoint/2010/main" val="399059037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three – value function methods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/>
              <a:t>introduction to value functions &amp; Bellman equation</a:t>
            </a:r>
          </a:p>
          <a:p>
            <a:pPr>
              <a:buNone/>
            </a:pPr>
            <a:endParaRPr lang="en-GB" dirty="0"/>
          </a:p>
          <a:p>
            <a:pPr>
              <a:buNone/>
            </a:pPr>
            <a:r>
              <a:rPr lang="en-GB" dirty="0"/>
              <a:t>value function approximation</a:t>
            </a:r>
          </a:p>
          <a:p>
            <a:pPr>
              <a:buNone/>
            </a:pPr>
            <a:r>
              <a:rPr lang="en-GB" dirty="0"/>
              <a:t> dynamic programming</a:t>
            </a:r>
          </a:p>
          <a:p>
            <a:pPr>
              <a:buNone/>
            </a:pPr>
            <a:r>
              <a:rPr lang="en-GB" b="1" dirty="0">
                <a:solidFill>
                  <a:schemeClr val="accent6"/>
                </a:solidFill>
              </a:rPr>
              <a:t> Monte Carlo</a:t>
            </a:r>
          </a:p>
        </p:txBody>
      </p:sp>
    </p:spTree>
    <p:extLst>
      <p:ext uri="{BB962C8B-B14F-4D97-AF65-F5344CB8AC3E}">
        <p14:creationId xmlns:p14="http://schemas.microsoft.com/office/powerpoint/2010/main" val="64676475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Monte Carlo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8" y="1769040"/>
            <a:ext cx="9071641" cy="5209276"/>
          </a:xfrm>
        </p:spPr>
        <p:txBody>
          <a:bodyPr/>
          <a:lstStyle/>
          <a:p>
            <a:pPr algn="l">
              <a:buNone/>
            </a:pPr>
            <a:r>
              <a:rPr lang="en-GB" b="1" dirty="0">
                <a:solidFill>
                  <a:schemeClr val="accent6"/>
                </a:solidFill>
              </a:rPr>
              <a:t>No model </a:t>
            </a:r>
            <a:r>
              <a:rPr lang="en-GB" dirty="0">
                <a:solidFill>
                  <a:schemeClr val="tx1"/>
                </a:solidFill>
              </a:rPr>
              <a:t>– learn from actual experience</a:t>
            </a:r>
          </a:p>
          <a:p>
            <a:pPr algn="l">
              <a:buNone/>
            </a:pPr>
            <a:r>
              <a:rPr lang="en-GB" sz="2800" dirty="0">
                <a:solidFill>
                  <a:schemeClr val="tx1"/>
                </a:solidFill>
              </a:rPr>
              <a:t>experience = sequences of (s, a, r, s’)</a:t>
            </a:r>
          </a:p>
          <a:p>
            <a:pPr algn="l">
              <a:buNone/>
            </a:pPr>
            <a:endParaRPr lang="en-GB" dirty="0">
              <a:solidFill>
                <a:schemeClr val="tx1"/>
              </a:solidFill>
            </a:endParaRPr>
          </a:p>
          <a:p>
            <a:pPr algn="l">
              <a:buNone/>
            </a:pPr>
            <a:r>
              <a:rPr lang="en-GB" b="1" dirty="0">
                <a:solidFill>
                  <a:schemeClr val="accent6"/>
                </a:solidFill>
              </a:rPr>
              <a:t>No bootstrapping</a:t>
            </a:r>
          </a:p>
          <a:p>
            <a:pPr algn="l">
              <a:buNone/>
            </a:pPr>
            <a:r>
              <a:rPr lang="en-GB" sz="2800" dirty="0">
                <a:solidFill>
                  <a:schemeClr val="tx1"/>
                </a:solidFill>
              </a:rPr>
              <a:t> V(s) = average of true discounted returns experienced</a:t>
            </a:r>
          </a:p>
          <a:p>
            <a:pPr algn="l">
              <a:buNone/>
            </a:pPr>
            <a:endParaRPr lang="en-GB" sz="2800" dirty="0">
              <a:solidFill>
                <a:schemeClr val="tx1"/>
              </a:solidFill>
            </a:endParaRPr>
          </a:p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Episodic only</a:t>
            </a:r>
          </a:p>
          <a:p>
            <a:pPr algn="l">
              <a:buNone/>
            </a:pPr>
            <a:r>
              <a:rPr lang="en-GB" sz="2800" dirty="0">
                <a:solidFill>
                  <a:schemeClr val="tx1"/>
                </a:solidFill>
              </a:rPr>
              <a:t> because we need to know the true discounted return</a:t>
            </a:r>
          </a:p>
          <a:p>
            <a:pPr algn="l">
              <a:buNone/>
            </a:pPr>
            <a:r>
              <a:rPr lang="en-GB" sz="2800" dirty="0">
                <a:solidFill>
                  <a:schemeClr val="tx1"/>
                </a:solidFill>
              </a:rPr>
              <a:t> no within episode learning</a:t>
            </a:r>
          </a:p>
        </p:txBody>
      </p:sp>
    </p:spTree>
    <p:extLst>
      <p:ext uri="{BB962C8B-B14F-4D97-AF65-F5344CB8AC3E}">
        <p14:creationId xmlns:p14="http://schemas.microsoft.com/office/powerpoint/2010/main" val="40737803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8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A44D78-931B-47C9-AEB3-8D5FA40C1B63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103320"/>
            <a:ext cx="9071640" cy="1658519"/>
          </a:xfrm>
        </p:spPr>
        <p:txBody>
          <a:bodyPr/>
          <a:lstStyle/>
          <a:p>
            <a:pPr lvl="0"/>
            <a:r>
              <a:rPr lang="en-GB" dirty="0"/>
              <a:t>Variance &amp; bias in reinforcement learning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59638B-FCEE-4BFB-91B1-6442BF48285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>
              <a:buNone/>
            </a:pPr>
            <a:r>
              <a:rPr lang="en-GB" sz="2400" dirty="0"/>
              <a:t>Variance</a:t>
            </a:r>
          </a:p>
          <a:p>
            <a:pPr lvl="0"/>
            <a:r>
              <a:rPr lang="en-GB" sz="2000" dirty="0"/>
              <a:t>deviation from expected value</a:t>
            </a:r>
          </a:p>
          <a:p>
            <a:pPr lvl="0"/>
            <a:r>
              <a:rPr lang="en-GB" sz="2000" dirty="0"/>
              <a:t>how consistent is my model / sampling</a:t>
            </a:r>
          </a:p>
          <a:p>
            <a:pPr lvl="0"/>
            <a:r>
              <a:rPr lang="en-GB" sz="2000" dirty="0"/>
              <a:t>can often be dealt with by sampling more (problem if sampling is expensive!)</a:t>
            </a:r>
          </a:p>
          <a:p>
            <a:pPr lvl="0"/>
            <a:endParaRPr lang="en-GB" sz="2400" dirty="0"/>
          </a:p>
          <a:p>
            <a:pPr lvl="0"/>
            <a:r>
              <a:rPr lang="en-GB" sz="2400" dirty="0"/>
              <a:t>Bias</a:t>
            </a:r>
          </a:p>
          <a:p>
            <a:pPr lvl="0"/>
            <a:r>
              <a:rPr lang="en-GB" sz="2000" dirty="0"/>
              <a:t>expected deviation vs true </a:t>
            </a:r>
            <a:r>
              <a:rPr lang="en-GB" sz="2000" dirty="0" err="1"/>
              <a:t>va;ie</a:t>
            </a:r>
            <a:endParaRPr lang="en-GB" sz="2000" dirty="0"/>
          </a:p>
          <a:p>
            <a:pPr lvl="0"/>
            <a:r>
              <a:rPr lang="en-GB" sz="2000" dirty="0"/>
              <a:t>how close to the truth is my model</a:t>
            </a:r>
          </a:p>
          <a:p>
            <a:pPr lvl="0"/>
            <a:r>
              <a:rPr lang="en-GB" sz="2000" dirty="0"/>
              <a:t>approximations or bootstrapping tend to </a:t>
            </a:r>
          </a:p>
          <a:p>
            <a:pPr lvl="0"/>
            <a:r>
              <a:rPr lang="en-GB" sz="2000" dirty="0"/>
              <a:t>introduce bias</a:t>
            </a:r>
          </a:p>
          <a:p>
            <a:pPr lvl="0"/>
            <a:endParaRPr lang="en-GB" sz="2400" dirty="0"/>
          </a:p>
        </p:txBody>
      </p:sp>
      <p:pic>
        <p:nvPicPr>
          <p:cNvPr id="1026" name="Picture 2" descr="Image result for variance bias">
            <a:extLst>
              <a:ext uri="{FF2B5EF4-FFF2-40B4-BE49-F238E27FC236}">
                <a16:creationId xmlns:a16="http://schemas.microsoft.com/office/drawing/2014/main" id="{1AA259F3-EEE6-47C4-AB56-426D55D384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9566" y="3805394"/>
            <a:ext cx="3676212" cy="3602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Monte Carlo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8" y="1769040"/>
            <a:ext cx="9071641" cy="5209276"/>
          </a:xfrm>
        </p:spPr>
        <p:txBody>
          <a:bodyPr/>
          <a:lstStyle/>
          <a:p>
            <a:pPr>
              <a:buNone/>
            </a:pPr>
            <a:r>
              <a:rPr lang="en-US" dirty="0">
                <a:solidFill>
                  <a:schemeClr val="tx1"/>
                </a:solidFill>
              </a:rPr>
              <a:t>Estimate value of state </a:t>
            </a:r>
            <a:r>
              <a:rPr lang="en-US" dirty="0"/>
              <a:t>by averaging returns observed after visit to that state</a:t>
            </a:r>
            <a:endParaRPr lang="en-US" sz="2800" dirty="0"/>
          </a:p>
          <a:p>
            <a:r>
              <a:rPr lang="en-US" sz="2800" b="1" dirty="0">
                <a:solidFill>
                  <a:schemeClr val="accent6"/>
                </a:solidFill>
              </a:rPr>
              <a:t>estimate by sampling observed returns</a:t>
            </a:r>
          </a:p>
          <a:p>
            <a:br>
              <a:rPr lang="en-US" sz="2800" dirty="0"/>
            </a:br>
            <a:r>
              <a:rPr lang="en-US" dirty="0"/>
              <a:t>As more episodes run, estimate should converge to the expected value </a:t>
            </a:r>
          </a:p>
          <a:p>
            <a:r>
              <a:rPr lang="en-US" sz="2800" dirty="0"/>
              <a:t>expected return of state </a:t>
            </a:r>
            <a:r>
              <a:rPr lang="en-US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s</a:t>
            </a:r>
            <a:r>
              <a:rPr lang="en-US" sz="2800" dirty="0"/>
              <a:t> following policy </a:t>
            </a:r>
            <a:r>
              <a:rPr lang="en-US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π</a:t>
            </a:r>
            <a:endParaRPr lang="en-US" sz="2800" dirty="0"/>
          </a:p>
          <a:p>
            <a:br>
              <a:rPr lang="en-US" sz="2800" dirty="0"/>
            </a:br>
            <a:r>
              <a:rPr lang="en-US" dirty="0"/>
              <a:t>Low bias &amp; high variance – why?</a:t>
            </a:r>
            <a:endParaRPr lang="en-US" sz="2800" dirty="0"/>
          </a:p>
          <a:p>
            <a:br>
              <a:rPr lang="en-US" sz="2800" dirty="0"/>
            </a:br>
            <a:endParaRPr lang="en-GB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140858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Monte Carlo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8" y="1769040"/>
            <a:ext cx="9071641" cy="5209276"/>
          </a:xfrm>
        </p:spPr>
        <p:txBody>
          <a:bodyPr/>
          <a:lstStyle/>
          <a:p>
            <a:pPr>
              <a:buNone/>
            </a:pPr>
            <a:r>
              <a:rPr lang="en-GB" dirty="0">
                <a:solidFill>
                  <a:schemeClr val="tx1"/>
                </a:solidFill>
              </a:rPr>
              <a:t>High variance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</a:rPr>
              <a:t> we need to sample enough episodes for our averages to converge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</a:rPr>
              <a:t> can be a lot for stochastic or path dependent environments</a:t>
            </a:r>
          </a:p>
          <a:p>
            <a:pPr>
              <a:buNone/>
            </a:pPr>
            <a:endParaRPr lang="en-GB" dirty="0">
              <a:solidFill>
                <a:schemeClr val="tx1"/>
              </a:solidFill>
            </a:endParaRPr>
          </a:p>
          <a:p>
            <a:pPr>
              <a:buNone/>
            </a:pPr>
            <a:r>
              <a:rPr lang="en-GB" dirty="0">
                <a:solidFill>
                  <a:schemeClr val="tx1"/>
                </a:solidFill>
              </a:rPr>
              <a:t>Low bias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</a:rPr>
              <a:t> we are using actual experience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</a:rPr>
              <a:t> no chance for our bootstrapped function to mislead us</a:t>
            </a:r>
          </a:p>
        </p:txBody>
      </p:sp>
    </p:spTree>
    <p:extLst>
      <p:ext uri="{BB962C8B-B14F-4D97-AF65-F5344CB8AC3E}">
        <p14:creationId xmlns:p14="http://schemas.microsoft.com/office/powerpoint/2010/main" val="86554798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Monte Carlo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8808E1-0284-45F5-B2DB-4707717630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451" y="1820332"/>
            <a:ext cx="8832735" cy="469459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8CF18E1-3038-47F8-B05D-C1F7CB6571BD}"/>
              </a:ext>
            </a:extLst>
          </p:cNvPr>
          <p:cNvSpPr txBox="1">
            <a:spLocks/>
          </p:cNvSpPr>
          <p:nvPr/>
        </p:nvSpPr>
        <p:spPr>
          <a:xfrm>
            <a:off x="2949902" y="6870583"/>
            <a:ext cx="4179831" cy="68909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i="1" dirty="0">
                <a:solidFill>
                  <a:sysClr val="windowText" lastClr="000000"/>
                </a:solidFill>
              </a:rPr>
              <a:t>David Silver</a:t>
            </a:r>
          </a:p>
        </p:txBody>
      </p:sp>
    </p:spTree>
    <p:extLst>
      <p:ext uri="{BB962C8B-B14F-4D97-AF65-F5344CB8AC3E}">
        <p14:creationId xmlns:p14="http://schemas.microsoft.com/office/powerpoint/2010/main" val="420306767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Interesting things about Monte Carlo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8" y="1769040"/>
            <a:ext cx="9071641" cy="5209276"/>
          </a:xfrm>
        </p:spPr>
        <p:txBody>
          <a:bodyPr/>
          <a:lstStyle/>
          <a:p>
            <a:pPr>
              <a:buNone/>
            </a:pPr>
            <a:r>
              <a:rPr lang="en-GB" sz="2800" dirty="0">
                <a:solidFill>
                  <a:schemeClr val="tx1"/>
                </a:solidFill>
              </a:rPr>
              <a:t>Computational expense of estimating the value of state s is independent of the number of states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</a:rPr>
              <a:t> this is because we use </a:t>
            </a:r>
            <a:r>
              <a:rPr lang="en-GB" sz="2800" b="1" dirty="0">
                <a:solidFill>
                  <a:schemeClr val="accent6"/>
                </a:solidFill>
              </a:rPr>
              <a:t>experienced state transitions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9626CCF-D62D-4CEE-83D6-7D90C24171FD}"/>
              </a:ext>
            </a:extLst>
          </p:cNvPr>
          <p:cNvSpPr/>
          <p:nvPr/>
        </p:nvSpPr>
        <p:spPr>
          <a:xfrm>
            <a:off x="2628498" y="3671680"/>
            <a:ext cx="1386038" cy="1386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s1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73F4C57-ABE7-4FE3-B1C7-03DF680B219E}"/>
              </a:ext>
            </a:extLst>
          </p:cNvPr>
          <p:cNvSpPr/>
          <p:nvPr/>
        </p:nvSpPr>
        <p:spPr>
          <a:xfrm>
            <a:off x="1303698" y="5729882"/>
            <a:ext cx="1386038" cy="1386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s2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0F842BA-ADBA-4C34-852B-9FE5938334C7}"/>
              </a:ext>
            </a:extLst>
          </p:cNvPr>
          <p:cNvSpPr/>
          <p:nvPr/>
        </p:nvSpPr>
        <p:spPr>
          <a:xfrm>
            <a:off x="3976035" y="5729882"/>
            <a:ext cx="1386038" cy="1386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s3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A8E0115-D22D-41F2-B4E6-9F397ED1A759}"/>
              </a:ext>
            </a:extLst>
          </p:cNvPr>
          <p:cNvCxnSpPr>
            <a:cxnSpLocks/>
            <a:stCxn id="4" idx="4"/>
            <a:endCxn id="5" idx="7"/>
          </p:cNvCxnSpPr>
          <p:nvPr/>
        </p:nvCxnSpPr>
        <p:spPr>
          <a:xfrm flipH="1">
            <a:off x="2486755" y="5057680"/>
            <a:ext cx="834762" cy="87517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29AB6DC-D0E5-4120-972D-9BE3A7C12875}"/>
              </a:ext>
            </a:extLst>
          </p:cNvPr>
          <p:cNvCxnSpPr>
            <a:cxnSpLocks/>
            <a:stCxn id="4" idx="4"/>
            <a:endCxn id="6" idx="1"/>
          </p:cNvCxnSpPr>
          <p:nvPr/>
        </p:nvCxnSpPr>
        <p:spPr>
          <a:xfrm>
            <a:off x="3321517" y="5057680"/>
            <a:ext cx="857499" cy="875177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40319C1-FC0A-4490-8537-EAB1F202C95D}"/>
              </a:ext>
            </a:extLst>
          </p:cNvPr>
          <p:cNvSpPr txBox="1"/>
          <p:nvPr/>
        </p:nvSpPr>
        <p:spPr>
          <a:xfrm>
            <a:off x="3764368" y="5145346"/>
            <a:ext cx="1107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  = 2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E156DDB-942A-4336-A577-51B1451FFD0D}"/>
              </a:ext>
            </a:extLst>
          </p:cNvPr>
          <p:cNvSpPr/>
          <p:nvPr/>
        </p:nvSpPr>
        <p:spPr>
          <a:xfrm>
            <a:off x="6648372" y="5729882"/>
            <a:ext cx="1386038" cy="1386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s4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B0DDEB-E72A-40B4-A55F-CF875A01C3BA}"/>
              </a:ext>
            </a:extLst>
          </p:cNvPr>
          <p:cNvCxnSpPr>
            <a:cxnSpLocks/>
            <a:stCxn id="6" idx="6"/>
            <a:endCxn id="11" idx="2"/>
          </p:cNvCxnSpPr>
          <p:nvPr/>
        </p:nvCxnSpPr>
        <p:spPr>
          <a:xfrm>
            <a:off x="5362073" y="6422882"/>
            <a:ext cx="1286299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7F0AB0D-B7B9-447E-8B2B-BA9F13E2DF42}"/>
              </a:ext>
            </a:extLst>
          </p:cNvPr>
          <p:cNvSpPr txBox="1"/>
          <p:nvPr/>
        </p:nvSpPr>
        <p:spPr>
          <a:xfrm>
            <a:off x="5451344" y="6053550"/>
            <a:ext cx="754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  = 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 Placeholder 2">
                <a:extLst>
                  <a:ext uri="{FF2B5EF4-FFF2-40B4-BE49-F238E27FC236}">
                    <a16:creationId xmlns:a16="http://schemas.microsoft.com/office/drawing/2014/main" id="{6C4CE2B0-7139-4AC0-BBF0-0508AFC9360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198533" y="3733800"/>
                <a:ext cx="4377106" cy="176431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>
                <a:noAutofit/>
              </a:bodyPr>
              <a:lstStyle>
                <a:lvl1pPr lvl="0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1pPr>
                <a:lvl2pPr lvl="1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2pPr>
                <a:lvl3pPr lvl="2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3pPr>
                <a:lvl4pPr lvl="3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4pPr>
                <a:lvl5pPr lvl="4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5pPr>
                <a:lvl6pPr lvl="5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6pPr>
                <a:lvl7pPr lvl="6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Font typeface="StarSymbol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𝑮</m:t>
                      </m:r>
                      <m:d>
                        <m:dPr>
                          <m:ctrlPr>
                            <a:rPr lang="en-GB" sz="2800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800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800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b>
                              <m:r>
                                <a:rPr lang="en-GB" sz="2800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sub>
                          </m:sSub>
                        </m:e>
                      </m:d>
                      <m:r>
                        <a:rPr lang="en-GB" sz="28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8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GB" sz="2800" b="1" dirty="0">
                  <a:solidFill>
                    <a:schemeClr val="accent6"/>
                  </a:solidFill>
                </a:endParaRP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𝑮</m:t>
                      </m:r>
                      <m:d>
                        <m:dPr>
                          <m:ctrlPr>
                            <a:rPr lang="en-GB" sz="2800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800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800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b>
                              <m:r>
                                <a:rPr lang="en-GB" sz="2800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e>
                      </m:d>
                      <m:r>
                        <a:rPr lang="en-GB" sz="2800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8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GB" sz="28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28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GB" sz="28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GB" sz="28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𝟗</m:t>
                      </m:r>
                      <m:r>
                        <a:rPr lang="en-GB" sz="28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GB" sz="28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GB" sz="2800" b="1" dirty="0">
                  <a:solidFill>
                    <a:schemeClr val="accent6"/>
                  </a:solidFill>
                </a:endParaRP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𝑮</m:t>
                      </m:r>
                      <m:d>
                        <m:dPr>
                          <m:ctrlPr>
                            <a:rPr lang="en-GB" sz="2800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800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800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b>
                              <m:r>
                                <a:rPr lang="en-GB" sz="2800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d>
                      <m:r>
                        <a:rPr lang="en-GB" sz="2800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8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GB" sz="2800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2800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GB" sz="2800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GB" sz="2800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𝟗</m:t>
                      </m:r>
                      <m:r>
                        <a:rPr lang="en-GB" sz="2800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GB" sz="28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𝟓</m:t>
                      </m:r>
                    </m:oMath>
                  </m:oMathPara>
                </a14:m>
                <a:endParaRPr lang="en-GB" sz="2800" b="1" dirty="0">
                  <a:solidFill>
                    <a:schemeClr val="accent6"/>
                  </a:solidFill>
                </a:endParaRPr>
              </a:p>
              <a:p>
                <a:pPr>
                  <a:buNone/>
                </a:pPr>
                <a:endParaRPr lang="en-GB" sz="2800" b="1" dirty="0">
                  <a:solidFill>
                    <a:schemeClr val="accent6"/>
                  </a:solidFill>
                </a:endParaRPr>
              </a:p>
              <a:p>
                <a:pPr>
                  <a:buNone/>
                </a:pPr>
                <a:endParaRPr lang="en-GB" sz="2800" b="1" dirty="0">
                  <a:solidFill>
                    <a:schemeClr val="accent6"/>
                  </a:solidFill>
                </a:endParaRPr>
              </a:p>
              <a:p>
                <a:pPr>
                  <a:buFont typeface="StarSymbol"/>
                  <a:buNone/>
                </a:pPr>
                <a:endParaRPr lang="en-US" sz="2800" b="1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16" name="Text Placeholder 2">
                <a:extLst>
                  <a:ext uri="{FF2B5EF4-FFF2-40B4-BE49-F238E27FC236}">
                    <a16:creationId xmlns:a16="http://schemas.microsoft.com/office/drawing/2014/main" id="{6C4CE2B0-7139-4AC0-BBF0-0508AFC936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8533" y="3733800"/>
                <a:ext cx="4377106" cy="176431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6290285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Monte Carlo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8" y="1769040"/>
            <a:ext cx="9071641" cy="5209276"/>
          </a:xfrm>
        </p:spPr>
        <p:txBody>
          <a:bodyPr/>
          <a:lstStyle/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Learn from </a:t>
            </a:r>
            <a:r>
              <a:rPr lang="en-GB" b="1" dirty="0">
                <a:solidFill>
                  <a:schemeClr val="accent6"/>
                </a:solidFill>
              </a:rPr>
              <a:t>actual experience </a:t>
            </a:r>
            <a:r>
              <a:rPr lang="en-GB" dirty="0">
                <a:solidFill>
                  <a:schemeClr val="tx1"/>
                </a:solidFill>
              </a:rPr>
              <a:t>– no environment model</a:t>
            </a:r>
          </a:p>
          <a:p>
            <a:pPr algn="l">
              <a:buNone/>
            </a:pPr>
            <a:endParaRPr lang="en-GB" b="1" dirty="0">
              <a:solidFill>
                <a:schemeClr val="accent6"/>
              </a:solidFill>
            </a:endParaRPr>
          </a:p>
          <a:p>
            <a:pPr algn="l">
              <a:buNone/>
            </a:pPr>
            <a:r>
              <a:rPr lang="en-GB" b="1" dirty="0">
                <a:solidFill>
                  <a:schemeClr val="accent6"/>
                </a:solidFill>
              </a:rPr>
              <a:t>No bootstrapping </a:t>
            </a:r>
            <a:r>
              <a:rPr lang="en-GB" dirty="0">
                <a:solidFill>
                  <a:schemeClr val="tx1"/>
                </a:solidFill>
              </a:rPr>
              <a:t>– use true discounted returns</a:t>
            </a:r>
            <a:endParaRPr lang="en-GB" sz="2800" dirty="0">
              <a:solidFill>
                <a:schemeClr val="tx1"/>
              </a:solidFill>
            </a:endParaRPr>
          </a:p>
          <a:p>
            <a:pPr algn="l">
              <a:buNone/>
            </a:pPr>
            <a:endParaRPr lang="en-GB" sz="2800" dirty="0">
              <a:solidFill>
                <a:schemeClr val="tx1"/>
              </a:solidFill>
            </a:endParaRPr>
          </a:p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Episodic problems only – no learning online</a:t>
            </a:r>
          </a:p>
          <a:p>
            <a:pPr algn="l">
              <a:buNone/>
            </a:pPr>
            <a:endParaRPr lang="en-GB" dirty="0">
              <a:solidFill>
                <a:schemeClr val="tx1"/>
              </a:solidFill>
            </a:endParaRPr>
          </a:p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High variance, low bias</a:t>
            </a:r>
          </a:p>
        </p:txBody>
      </p:sp>
    </p:spTree>
    <p:extLst>
      <p:ext uri="{BB962C8B-B14F-4D97-AF65-F5344CB8AC3E}">
        <p14:creationId xmlns:p14="http://schemas.microsoft.com/office/powerpoint/2010/main" val="284986632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three – value function methods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/>
              <a:t>introduction to value functions &amp; Bellman equation</a:t>
            </a:r>
          </a:p>
          <a:p>
            <a:pPr>
              <a:buNone/>
            </a:pPr>
            <a:endParaRPr lang="en-GB" dirty="0"/>
          </a:p>
          <a:p>
            <a:pPr>
              <a:buNone/>
            </a:pPr>
            <a:r>
              <a:rPr lang="en-GB" dirty="0"/>
              <a:t>value function approximation</a:t>
            </a:r>
          </a:p>
          <a:p>
            <a:pPr>
              <a:buNone/>
            </a:pPr>
            <a:r>
              <a:rPr lang="en-GB" dirty="0"/>
              <a:t> dynamic programming</a:t>
            </a:r>
          </a:p>
          <a:p>
            <a:pPr lvl="1">
              <a:buNone/>
            </a:pPr>
            <a:r>
              <a:rPr lang="en-GB" dirty="0"/>
              <a:t> Monte Carlo</a:t>
            </a:r>
          </a:p>
          <a:p>
            <a:pPr lvl="1">
              <a:buNone/>
            </a:pPr>
            <a:r>
              <a:rPr lang="en-GB" b="1" dirty="0">
                <a:solidFill>
                  <a:schemeClr val="accent6"/>
                </a:solidFill>
              </a:rPr>
              <a:t> temporal difference</a:t>
            </a:r>
          </a:p>
          <a:p>
            <a:pPr>
              <a:buNone/>
            </a:pPr>
            <a:endParaRPr lang="en-GB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024521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Temporal difference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8" y="1769040"/>
            <a:ext cx="9071641" cy="5209276"/>
          </a:xfrm>
        </p:spPr>
        <p:txBody>
          <a:bodyPr/>
          <a:lstStyle/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Learn from </a:t>
            </a:r>
            <a:r>
              <a:rPr lang="en-GB" b="1" dirty="0">
                <a:solidFill>
                  <a:schemeClr val="accent6"/>
                </a:solidFill>
              </a:rPr>
              <a:t>actual experience </a:t>
            </a:r>
            <a:r>
              <a:rPr lang="en-GB" dirty="0">
                <a:solidFill>
                  <a:schemeClr val="tx1"/>
                </a:solidFill>
              </a:rPr>
              <a:t>– no environment model</a:t>
            </a:r>
          </a:p>
          <a:p>
            <a:pPr algn="l">
              <a:buNone/>
            </a:pPr>
            <a:endParaRPr lang="en-GB" b="1" dirty="0">
              <a:solidFill>
                <a:schemeClr val="accent6"/>
              </a:solidFill>
            </a:endParaRPr>
          </a:p>
          <a:p>
            <a:pPr algn="l">
              <a:buNone/>
            </a:pPr>
            <a:r>
              <a:rPr lang="en-GB" b="1" dirty="0">
                <a:solidFill>
                  <a:schemeClr val="accent6"/>
                </a:solidFill>
              </a:rPr>
              <a:t>Bootstrap </a:t>
            </a:r>
            <a:r>
              <a:rPr lang="en-GB" dirty="0">
                <a:solidFill>
                  <a:schemeClr val="tx1"/>
                </a:solidFill>
              </a:rPr>
              <a:t>– learn online</a:t>
            </a:r>
            <a:endParaRPr lang="en-GB" sz="2800" dirty="0">
              <a:solidFill>
                <a:schemeClr val="tx1"/>
              </a:solidFill>
            </a:endParaRPr>
          </a:p>
          <a:p>
            <a:pPr algn="l">
              <a:buNone/>
            </a:pPr>
            <a:endParaRPr lang="en-GB" sz="2800" dirty="0">
              <a:solidFill>
                <a:schemeClr val="tx1"/>
              </a:solidFill>
            </a:endParaRPr>
          </a:p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Episodic &amp; non-episodic problems</a:t>
            </a:r>
          </a:p>
          <a:p>
            <a:pPr algn="l">
              <a:buNone/>
            </a:pPr>
            <a:endParaRPr lang="en-GB" dirty="0">
              <a:solidFill>
                <a:schemeClr val="tx1"/>
              </a:solidFill>
            </a:endParaRPr>
          </a:p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Usually converges faster than Monte Carlo</a:t>
            </a:r>
          </a:p>
        </p:txBody>
      </p:sp>
    </p:spTree>
    <p:extLst>
      <p:ext uri="{BB962C8B-B14F-4D97-AF65-F5344CB8AC3E}">
        <p14:creationId xmlns:p14="http://schemas.microsoft.com/office/powerpoint/2010/main" val="208872069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Temporal difference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8" y="1769040"/>
                <a:ext cx="9071641" cy="5209276"/>
              </a:xfrm>
            </p:spPr>
            <p:txBody>
              <a:bodyPr/>
              <a:lstStyle/>
              <a:p>
                <a:pPr algn="l">
                  <a:buNone/>
                </a:pPr>
                <a:r>
                  <a:rPr lang="en-GB" b="1" dirty="0">
                    <a:solidFill>
                      <a:schemeClr val="accent6"/>
                    </a:solidFill>
                    <a:latin typeface="Noto Sans CJK JP Light"/>
                    <a:ea typeface="Cambria Math" panose="02040503050406030204" pitchFamily="18" charset="0"/>
                  </a:rPr>
                  <a:t>Estimate</a:t>
                </a:r>
                <a:r>
                  <a:rPr lang="en-GB" dirty="0">
                    <a:solidFill>
                      <a:schemeClr val="tx1"/>
                    </a:solidFill>
                    <a:latin typeface="Noto Sans CJK JP Light"/>
                  </a:rPr>
                  <a:t> </a:t>
                </a:r>
                <a:r>
                  <a:rPr lang="en-GB" dirty="0">
                    <a:solidFill>
                      <a:schemeClr val="tx1"/>
                    </a:solidFill>
                  </a:rPr>
                  <a:t>bootstrap the approx. of </a:t>
                </a:r>
                <a14:m>
                  <m:oMath xmlns:m="http://schemas.openxmlformats.org/officeDocument/2006/math">
                    <m:r>
                      <a:rPr lang="en-GB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GB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>
                    <a:solidFill>
                      <a:schemeClr val="tx1"/>
                    </a:solidFill>
                  </a:rPr>
                  <a:t> using </a:t>
                </a:r>
                <a14:m>
                  <m:oMath xmlns:m="http://schemas.openxmlformats.org/officeDocument/2006/math">
                    <m:r>
                      <a:rPr lang="en-GB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GB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’)</m:t>
                    </m:r>
                  </m:oMath>
                </a14:m>
                <a:endParaRPr lang="en-GB" dirty="0">
                  <a:solidFill>
                    <a:schemeClr val="tx1"/>
                  </a:solidFill>
                </a:endParaRPr>
              </a:p>
              <a:p>
                <a:pPr algn="l">
                  <a:buNone/>
                </a:pPr>
                <a:r>
                  <a:rPr lang="en-GB" sz="2800" dirty="0">
                    <a:solidFill>
                      <a:schemeClr val="tx1"/>
                    </a:solidFill>
                  </a:rPr>
                  <a:t> like dynamic programming</a:t>
                </a:r>
              </a:p>
              <a:p>
                <a:pPr algn="l">
                  <a:buNone/>
                </a:pPr>
                <a:r>
                  <a:rPr lang="en-GB" b="1" dirty="0">
                    <a:solidFill>
                      <a:schemeClr val="accent6"/>
                    </a:solidFill>
                    <a:latin typeface="Noto Sans CJK JP Light"/>
                    <a:ea typeface="Cambria Math" panose="02040503050406030204" pitchFamily="18" charset="0"/>
                  </a:rPr>
                  <a:t>Sample</a:t>
                </a:r>
                <a:r>
                  <a:rPr lang="en-GB" dirty="0">
                    <a:solidFill>
                      <a:schemeClr val="tx1"/>
                    </a:solidFill>
                  </a:rPr>
                  <a:t> from experienced trajectories</a:t>
                </a:r>
              </a:p>
              <a:p>
                <a:pPr algn="l">
                  <a:buNone/>
                </a:pPr>
                <a:r>
                  <a:rPr lang="en-GB" sz="2800" dirty="0">
                    <a:solidFill>
                      <a:schemeClr val="tx1"/>
                    </a:solidFill>
                  </a:rPr>
                  <a:t> like Monte Carlo</a:t>
                </a:r>
              </a:p>
              <a:p>
                <a:pPr algn="l">
                  <a:buNone/>
                </a:pPr>
                <a:endParaRPr lang="en-GB" sz="2800" dirty="0">
                  <a:solidFill>
                    <a:schemeClr val="tx1"/>
                  </a:solidFill>
                </a:endParaRPr>
              </a:p>
              <a:p>
                <a:pPr algn="l">
                  <a:buNone/>
                </a:pPr>
                <a:r>
                  <a:rPr lang="en-GB" dirty="0">
                    <a:solidFill>
                      <a:schemeClr val="tx1"/>
                    </a:solidFill>
                  </a:rPr>
                  <a:t>TD(0)</a:t>
                </a:r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8" y="1769040"/>
                <a:ext cx="9071641" cy="5209276"/>
              </a:xfrm>
              <a:blipFill>
                <a:blip r:embed="rId3"/>
                <a:stretch>
                  <a:fillRect l="-2755" t="-222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7C16968-C76F-4286-A649-1BE39F9A73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998" y="5586894"/>
            <a:ext cx="8534400" cy="1647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45158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TD(0) backup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0" y="5261853"/>
                <a:ext cx="10080625" cy="1716462"/>
              </a:xfrm>
            </p:spPr>
            <p:txBody>
              <a:bodyPr/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1" i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𝐕</m:t>
                      </m:r>
                      <m:d>
                        <m:dPr>
                          <m:ctrlPr>
                            <a:rPr lang="en-GB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𝐬</m:t>
                              </m:r>
                            </m:e>
                            <m:sub>
                              <m:r>
                                <a:rPr lang="en-GB" b="1" i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GB" b="1" i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  <m:sub>
                              <m: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d>
                      <m:r>
                        <a:rPr lang="en-GB" b="1" i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GB" b="1" i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𝐕</m:t>
                      </m:r>
                      <m:d>
                        <m:dPr>
                          <m:ctrlPr>
                            <a:rPr lang="en-GB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𝐬</m:t>
                              </m:r>
                            </m:e>
                            <m:sub>
                              <m:r>
                                <a:rPr lang="en-GB" b="1" i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  <m:sub>
                              <m: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e>
                      </m:d>
                      <m:r>
                        <a:rPr lang="en-GB" b="1" i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GB" b="1" i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𝛂</m:t>
                      </m:r>
                      <m:d>
                        <m:dPr>
                          <m:begChr m:val="["/>
                          <m:endChr m:val="]"/>
                          <m:ctrlPr>
                            <a:rPr lang="en-GB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𝐫</m:t>
                              </m:r>
                            </m:e>
                            <m:sub>
                              <m:r>
                                <a:rPr lang="en-GB" b="1" i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𝟐𝟑</m:t>
                              </m:r>
                            </m:sub>
                          </m:sSub>
                          <m:r>
                            <a:rPr lang="en-GB" b="1" i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GB" b="1" i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𝛄</m:t>
                          </m:r>
                          <m:r>
                            <a:rPr lang="en-GB" b="1" i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𝐕</m:t>
                          </m:r>
                          <m:d>
                            <m:dPr>
                              <m:ctrlP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b="1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1" i="0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𝐬</m:t>
                                  </m:r>
                                </m:e>
                                <m:sub>
                                  <m:r>
                                    <a:rPr lang="en-GB" b="1" i="0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𝟑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GB" b="1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1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GB" b="1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  <m:sub>
                                  <m:r>
                                    <a:rPr lang="en-GB" b="1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d>
                          <m:r>
                            <a:rPr lang="en-GB" b="1" i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GB" b="1" i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𝐕</m:t>
                          </m:r>
                          <m:d>
                            <m:dPr>
                              <m:ctrlP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b="1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1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𝒔</m:t>
                                  </m:r>
                                </m:e>
                                <m:sub>
                                  <m:r>
                                    <a:rPr lang="en-GB" b="1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GB" b="1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1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GB" b="1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  <m:sub>
                                  <m:r>
                                    <a:rPr lang="en-GB" b="1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GB" b="1" dirty="0">
                  <a:solidFill>
                    <a:schemeClr val="accent6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buNone/>
                </a:pPr>
                <a:endParaRPr lang="en-GB" b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0" y="5261853"/>
                <a:ext cx="10080625" cy="1716462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>
            <a:extLst>
              <a:ext uri="{FF2B5EF4-FFF2-40B4-BE49-F238E27FC236}">
                <a16:creationId xmlns:a16="http://schemas.microsoft.com/office/drawing/2014/main" id="{B9626CCF-D62D-4CEE-83D6-7D90C24171FD}"/>
              </a:ext>
            </a:extLst>
          </p:cNvPr>
          <p:cNvSpPr/>
          <p:nvPr/>
        </p:nvSpPr>
        <p:spPr>
          <a:xfrm>
            <a:off x="2281365" y="1470347"/>
            <a:ext cx="1386038" cy="1386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s1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73F4C57-ABE7-4FE3-B1C7-03DF680B219E}"/>
              </a:ext>
            </a:extLst>
          </p:cNvPr>
          <p:cNvSpPr/>
          <p:nvPr/>
        </p:nvSpPr>
        <p:spPr>
          <a:xfrm>
            <a:off x="956565" y="3528549"/>
            <a:ext cx="1386038" cy="1386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s2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0F842BA-ADBA-4C34-852B-9FE5938334C7}"/>
              </a:ext>
            </a:extLst>
          </p:cNvPr>
          <p:cNvSpPr/>
          <p:nvPr/>
        </p:nvSpPr>
        <p:spPr>
          <a:xfrm>
            <a:off x="3628902" y="3528549"/>
            <a:ext cx="1386038" cy="1386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s3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A8E0115-D22D-41F2-B4E6-9F397ED1A759}"/>
              </a:ext>
            </a:extLst>
          </p:cNvPr>
          <p:cNvCxnSpPr>
            <a:cxnSpLocks/>
            <a:stCxn id="4" idx="4"/>
            <a:endCxn id="5" idx="7"/>
          </p:cNvCxnSpPr>
          <p:nvPr/>
        </p:nvCxnSpPr>
        <p:spPr>
          <a:xfrm flipH="1">
            <a:off x="2139622" y="2856347"/>
            <a:ext cx="834762" cy="87517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29AB6DC-D0E5-4120-972D-9BE3A7C12875}"/>
              </a:ext>
            </a:extLst>
          </p:cNvPr>
          <p:cNvCxnSpPr>
            <a:cxnSpLocks/>
            <a:stCxn id="4" idx="4"/>
            <a:endCxn id="6" idx="1"/>
          </p:cNvCxnSpPr>
          <p:nvPr/>
        </p:nvCxnSpPr>
        <p:spPr>
          <a:xfrm>
            <a:off x="2974384" y="2856347"/>
            <a:ext cx="857499" cy="875177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40319C1-FC0A-4490-8537-EAB1F202C95D}"/>
              </a:ext>
            </a:extLst>
          </p:cNvPr>
          <p:cNvSpPr txBox="1"/>
          <p:nvPr/>
        </p:nvSpPr>
        <p:spPr>
          <a:xfrm>
            <a:off x="3417235" y="2944013"/>
            <a:ext cx="1107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  = 2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E156DDB-942A-4336-A577-51B1451FFD0D}"/>
              </a:ext>
            </a:extLst>
          </p:cNvPr>
          <p:cNvSpPr/>
          <p:nvPr/>
        </p:nvSpPr>
        <p:spPr>
          <a:xfrm>
            <a:off x="6301239" y="3528549"/>
            <a:ext cx="1386038" cy="1386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s4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B0DDEB-E72A-40B4-A55F-CF875A01C3BA}"/>
              </a:ext>
            </a:extLst>
          </p:cNvPr>
          <p:cNvCxnSpPr>
            <a:cxnSpLocks/>
            <a:stCxn id="6" idx="6"/>
            <a:endCxn id="11" idx="2"/>
          </p:cNvCxnSpPr>
          <p:nvPr/>
        </p:nvCxnSpPr>
        <p:spPr>
          <a:xfrm>
            <a:off x="5014940" y="4221549"/>
            <a:ext cx="1286299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7F0AB0D-B7B9-447E-8B2B-BA9F13E2DF42}"/>
              </a:ext>
            </a:extLst>
          </p:cNvPr>
          <p:cNvSpPr txBox="1"/>
          <p:nvPr/>
        </p:nvSpPr>
        <p:spPr>
          <a:xfrm>
            <a:off x="5104211" y="3852217"/>
            <a:ext cx="754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  = 5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EBEE3A62-E3EA-421A-BF80-504ACBDB468D}"/>
              </a:ext>
            </a:extLst>
          </p:cNvPr>
          <p:cNvSpPr txBox="1">
            <a:spLocks/>
          </p:cNvSpPr>
          <p:nvPr/>
        </p:nvSpPr>
        <p:spPr>
          <a:xfrm>
            <a:off x="503998" y="6203460"/>
            <a:ext cx="9071641" cy="122643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GB" dirty="0"/>
              <a:t>Bootstrapping</a:t>
            </a:r>
          </a:p>
          <a:p>
            <a:pPr>
              <a:buFont typeface="StarSymbol"/>
              <a:buNone/>
            </a:pPr>
            <a:r>
              <a:rPr lang="en-GB" dirty="0"/>
              <a:t>U</a:t>
            </a:r>
            <a:r>
              <a:rPr lang="en-GB" dirty="0">
                <a:solidFill>
                  <a:schemeClr val="tx1"/>
                </a:solidFill>
              </a:rPr>
              <a:t>sing the actual experienced trajectory</a:t>
            </a:r>
          </a:p>
        </p:txBody>
      </p:sp>
    </p:spTree>
    <p:extLst>
      <p:ext uri="{BB962C8B-B14F-4D97-AF65-F5344CB8AC3E}">
        <p14:creationId xmlns:p14="http://schemas.microsoft.com/office/powerpoint/2010/main" val="363602838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TD(0) algorithm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41181A-44F7-4AA1-88BD-F01444B406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775900"/>
            <a:ext cx="10080625" cy="4007873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9AB3313C-02BF-4481-B6FE-7E7E3DDF577A}"/>
              </a:ext>
            </a:extLst>
          </p:cNvPr>
          <p:cNvSpPr txBox="1">
            <a:spLocks/>
          </p:cNvSpPr>
          <p:nvPr/>
        </p:nvSpPr>
        <p:spPr>
          <a:xfrm>
            <a:off x="3223483" y="6636879"/>
            <a:ext cx="4179831" cy="68909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i="1" dirty="0">
                <a:solidFill>
                  <a:sysClr val="windowText" lastClr="000000"/>
                </a:solidFill>
              </a:rPr>
              <a:t>Ref = Li (2017)</a:t>
            </a:r>
          </a:p>
        </p:txBody>
      </p:sp>
    </p:spTree>
    <p:extLst>
      <p:ext uri="{BB962C8B-B14F-4D97-AF65-F5344CB8AC3E}">
        <p14:creationId xmlns:p14="http://schemas.microsoft.com/office/powerpoint/2010/main" val="16195318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9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10BD8-3F3F-4D7C-8BFC-58DCAD2D6A67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Bootstrapping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E22B700A-783B-4B6F-8E66-F0BF1564C6A6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9" y="2015999"/>
                <a:ext cx="9071640" cy="5184000"/>
              </a:xfrm>
            </p:spPr>
            <p:txBody>
              <a:bodyPr/>
              <a:lstStyle/>
              <a:p>
                <a:pPr lvl="0">
                  <a:buNone/>
                </a:pPr>
                <a:r>
                  <a:rPr lang="en-GB" sz="2400" dirty="0"/>
                  <a:t>In reinforcement learning bootstrapping refers to using a function recursively – using it to </a:t>
                </a:r>
                <a:r>
                  <a:rPr lang="en-GB" sz="2400" b="1" dirty="0">
                    <a:solidFill>
                      <a:srgbClr val="92D050"/>
                    </a:solidFill>
                  </a:rPr>
                  <a:t>improve or approximate itself</a:t>
                </a:r>
              </a:p>
              <a:p>
                <a:pPr lvl="0"/>
                <a:endParaRPr lang="en-GB" sz="2400" dirty="0"/>
              </a:p>
              <a:p>
                <a:pPr lvl="0"/>
                <a:r>
                  <a:rPr lang="en-GB" sz="2400" dirty="0"/>
                  <a:t>The </a:t>
                </a:r>
                <a:r>
                  <a:rPr lang="en-GB" sz="2400" dirty="0">
                    <a:solidFill>
                      <a:schemeClr val="tx1"/>
                    </a:solidFill>
                  </a:rPr>
                  <a:t>Bellman Equation</a:t>
                </a:r>
                <a:r>
                  <a:rPr lang="en-GB" sz="2400" b="1" dirty="0">
                    <a:solidFill>
                      <a:srgbClr val="92D050"/>
                    </a:solidFill>
                  </a:rPr>
                  <a:t> </a:t>
                </a:r>
                <a:r>
                  <a:rPr lang="en-GB" sz="2400" dirty="0"/>
                  <a:t>is a bootstrapped function </a:t>
                </a:r>
              </a:p>
              <a:p>
                <a:pPr lvl="0" algn="ctr"/>
                <a14:m>
                  <m:oMath xmlns:m="http://schemas.openxmlformats.org/officeDocument/2006/math"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= </m:t>
                    </m:r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+ </m:t>
                    </m:r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GB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’)</m:t>
                    </m:r>
                  </m:oMath>
                </a14:m>
                <a:endParaRPr lang="en-GB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 algn="ctr"/>
                <a14:m>
                  <m:oMath xmlns:m="http://schemas.openxmlformats.org/officeDocument/2006/math"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sz="2400" i="1" dirty="0" err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sz="2400" i="1" dirty="0" err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GB" sz="2400" i="1" dirty="0" err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= 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+ 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sz="2400" i="1" dirty="0" err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sz="2400" i="1" dirty="0" err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’,</m:t>
                    </m:r>
                    <m:r>
                      <a:rPr lang="en-GB" sz="2400" i="1" dirty="0" err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:endParaRPr lang="en-GB" sz="2400" dirty="0"/>
              </a:p>
              <a:p>
                <a:pPr lvl="0">
                  <a:buNone/>
                </a:pPr>
                <a:r>
                  <a:rPr lang="en-GB" sz="2400" dirty="0"/>
                  <a:t>We can use bootstrapping to learn value functions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E22B700A-783B-4B6F-8E66-F0BF1564C6A6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9" y="2015999"/>
                <a:ext cx="9071640" cy="5184000"/>
              </a:xfrm>
              <a:blipFill>
                <a:blip r:embed="rId3"/>
                <a:stretch>
                  <a:fillRect l="-2083" t="-188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301320"/>
            <a:ext cx="9071640" cy="1262160"/>
          </a:xfrm>
        </p:spPr>
        <p:txBody>
          <a:bodyPr/>
          <a:lstStyle/>
          <a:p>
            <a:pPr lvl="0"/>
            <a:r>
              <a:rPr lang="en-GB" dirty="0"/>
              <a:t>Linking together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8" y="1769040"/>
            <a:ext cx="9071641" cy="5209276"/>
          </a:xfrm>
        </p:spPr>
        <p:txBody>
          <a:bodyPr/>
          <a:lstStyle/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Temporal difference &amp; Monte Carlo are two extremes of the same scale</a:t>
            </a:r>
          </a:p>
          <a:p>
            <a:pPr algn="l">
              <a:buNone/>
            </a:pPr>
            <a:endParaRPr lang="en-GB" dirty="0">
              <a:solidFill>
                <a:schemeClr val="tx1"/>
              </a:solidFill>
            </a:endParaRPr>
          </a:p>
          <a:p>
            <a:pPr algn="l">
              <a:buNone/>
            </a:pPr>
            <a:r>
              <a:rPr lang="en-GB" dirty="0">
                <a:solidFill>
                  <a:schemeClr val="tx1"/>
                </a:solidFill>
                <a:latin typeface="Noto Sans CJK JP Light"/>
              </a:rPr>
              <a:t>Further reading</a:t>
            </a:r>
          </a:p>
          <a:p>
            <a:pPr algn="l">
              <a:buNone/>
            </a:pPr>
            <a:r>
              <a:rPr lang="en-GB" sz="2800" dirty="0">
                <a:solidFill>
                  <a:schemeClr val="tx1"/>
                </a:solidFill>
                <a:latin typeface="Noto Sans CJK JP Light"/>
              </a:rPr>
              <a:t> TD(</a:t>
            </a:r>
            <a:r>
              <a:rPr lang="en-GB" sz="2800" dirty="0">
                <a:solidFill>
                  <a:schemeClr val="tx1"/>
                </a:solidFill>
                <a:latin typeface="Noto Sans CJK JP Light"/>
                <a:ea typeface="Yu Gothic" panose="020B0400000000000000" pitchFamily="34" charset="-128"/>
              </a:rPr>
              <a:t>λ)</a:t>
            </a:r>
          </a:p>
          <a:p>
            <a:pPr algn="l">
              <a:buNone/>
            </a:pPr>
            <a:r>
              <a:rPr lang="en-GB" sz="2800" dirty="0">
                <a:solidFill>
                  <a:schemeClr val="tx1"/>
                </a:solidFill>
                <a:latin typeface="Noto Sans CJK JP Light"/>
                <a:ea typeface="Yu Gothic" panose="020B0400000000000000" pitchFamily="34" charset="-128"/>
              </a:rPr>
              <a:t> Eligibility traces</a:t>
            </a:r>
            <a:r>
              <a:rPr lang="en-GB" sz="2800" dirty="0">
                <a:solidFill>
                  <a:schemeClr val="tx1"/>
                </a:solidFill>
                <a:latin typeface="Noto Sans CJK JP Light"/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45C589-7EB8-4A8F-98D0-E0CAD14F75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6115" y="2521158"/>
            <a:ext cx="4817005" cy="3522261"/>
          </a:xfrm>
          <a:prstGeom prst="rect">
            <a:avLst/>
          </a:prstGeom>
        </p:spPr>
      </p:pic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99786F64-12F4-46BF-9C64-5B501A5BA598}"/>
              </a:ext>
            </a:extLst>
          </p:cNvPr>
          <p:cNvSpPr txBox="1">
            <a:spLocks/>
          </p:cNvSpPr>
          <p:nvPr/>
        </p:nvSpPr>
        <p:spPr>
          <a:xfrm>
            <a:off x="7166566" y="5894446"/>
            <a:ext cx="2607734" cy="72841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StarSymbol"/>
              <a:buNone/>
            </a:pPr>
            <a:r>
              <a:rPr lang="en-US" sz="2400" dirty="0">
                <a:solidFill>
                  <a:schemeClr val="tx1"/>
                </a:solidFill>
                <a:latin typeface="Noto Sans CJK JP Light"/>
              </a:rPr>
              <a:t>High variance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83F3FA4C-0D6D-41E8-8581-60CEAFDC55EF}"/>
              </a:ext>
            </a:extLst>
          </p:cNvPr>
          <p:cNvSpPr txBox="1">
            <a:spLocks/>
          </p:cNvSpPr>
          <p:nvPr/>
        </p:nvSpPr>
        <p:spPr>
          <a:xfrm>
            <a:off x="3410329" y="5894446"/>
            <a:ext cx="2607734" cy="48928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StarSymbol"/>
              <a:buNone/>
            </a:pPr>
            <a:r>
              <a:rPr lang="en-US" sz="2400" dirty="0">
                <a:latin typeface="Noto Sans CJK JP Light"/>
              </a:rPr>
              <a:t>High bias</a:t>
            </a:r>
            <a:endParaRPr lang="en-US" sz="2400" dirty="0">
              <a:solidFill>
                <a:schemeClr val="tx1"/>
              </a:solidFill>
              <a:latin typeface="Noto Sans CJK JP Light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01F001E-FA1A-4EBA-AAD4-ACB4C724F103}"/>
              </a:ext>
            </a:extLst>
          </p:cNvPr>
          <p:cNvCxnSpPr>
            <a:cxnSpLocks/>
          </p:cNvCxnSpPr>
          <p:nvPr/>
        </p:nvCxnSpPr>
        <p:spPr>
          <a:xfrm>
            <a:off x="5418667" y="6097508"/>
            <a:ext cx="2150533" cy="0"/>
          </a:xfrm>
          <a:prstGeom prst="straightConnector1">
            <a:avLst/>
          </a:prstGeom>
          <a:ln w="60325">
            <a:solidFill>
              <a:schemeClr val="accent6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le 1">
            <a:extLst>
              <a:ext uri="{FF2B5EF4-FFF2-40B4-BE49-F238E27FC236}">
                <a16:creationId xmlns:a16="http://schemas.microsoft.com/office/drawing/2014/main" id="{9ADD2A96-389A-4620-A0FF-81414839092D}"/>
              </a:ext>
            </a:extLst>
          </p:cNvPr>
          <p:cNvSpPr txBox="1">
            <a:spLocks/>
          </p:cNvSpPr>
          <p:nvPr/>
        </p:nvSpPr>
        <p:spPr>
          <a:xfrm>
            <a:off x="4925283" y="6776881"/>
            <a:ext cx="4179831" cy="68909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i="1" dirty="0">
                <a:solidFill>
                  <a:sysClr val="windowText" lastClr="000000"/>
                </a:solidFill>
              </a:rPr>
              <a:t>Sutton &amp; </a:t>
            </a:r>
            <a:r>
              <a:rPr lang="en-GB" sz="1800" i="1" dirty="0" err="1">
                <a:solidFill>
                  <a:sysClr val="windowText" lastClr="000000"/>
                </a:solidFill>
              </a:rPr>
              <a:t>Barto</a:t>
            </a:r>
            <a:endParaRPr lang="en-GB" sz="1800" i="1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952812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break</a:t>
            </a:r>
          </a:p>
        </p:txBody>
      </p:sp>
    </p:spTree>
    <p:extLst>
      <p:ext uri="{BB962C8B-B14F-4D97-AF65-F5344CB8AC3E}">
        <p14:creationId xmlns:p14="http://schemas.microsoft.com/office/powerpoint/2010/main" val="336920114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>
                <a:latin typeface="Noto Sans CJK JP Light"/>
              </a:rPr>
              <a:t>recap – value function </a:t>
            </a:r>
            <a:r>
              <a:rPr lang="en-GB" b="1" dirty="0">
                <a:solidFill>
                  <a:schemeClr val="accent6"/>
                </a:solidFill>
                <a:latin typeface="Noto Sans CJK JP Light"/>
                <a:ea typeface="Cambria Math" panose="02040503050406030204" pitchFamily="18" charset="0"/>
              </a:rPr>
              <a:t>approximation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/>
              <a:t>Dynamic programming</a:t>
            </a:r>
          </a:p>
          <a:p>
            <a:pPr>
              <a:buNone/>
            </a:pPr>
            <a:r>
              <a:rPr lang="en-GB" sz="2800" dirty="0"/>
              <a:t> uses environment model, bootstraps</a:t>
            </a:r>
          </a:p>
          <a:p>
            <a:pPr>
              <a:buNone/>
            </a:pPr>
            <a:endParaRPr lang="en-GB" dirty="0"/>
          </a:p>
          <a:p>
            <a:pPr>
              <a:buNone/>
            </a:pPr>
            <a:r>
              <a:rPr lang="en-GB" dirty="0"/>
              <a:t>Monte Carlo</a:t>
            </a:r>
          </a:p>
          <a:p>
            <a:pPr>
              <a:buNone/>
            </a:pPr>
            <a:r>
              <a:rPr lang="en-GB" sz="2800" dirty="0"/>
              <a:t> model free, samples actual returns, episodic only</a:t>
            </a:r>
          </a:p>
          <a:p>
            <a:pPr>
              <a:buNone/>
            </a:pPr>
            <a:endParaRPr lang="en-GB" dirty="0"/>
          </a:p>
          <a:p>
            <a:pPr>
              <a:buNone/>
            </a:pPr>
            <a:r>
              <a:rPr lang="en-GB" dirty="0"/>
              <a:t>Temporal difference</a:t>
            </a:r>
          </a:p>
          <a:p>
            <a:pPr>
              <a:buNone/>
            </a:pPr>
            <a:r>
              <a:rPr lang="en-GB" dirty="0"/>
              <a:t> </a:t>
            </a:r>
            <a:r>
              <a:rPr lang="en-GB" sz="2800" dirty="0"/>
              <a:t>model free, bootstraps, samples actual experience</a:t>
            </a:r>
          </a:p>
        </p:txBody>
      </p:sp>
    </p:spTree>
    <p:extLst>
      <p:ext uri="{BB962C8B-B14F-4D97-AF65-F5344CB8AC3E}">
        <p14:creationId xmlns:p14="http://schemas.microsoft.com/office/powerpoint/2010/main" val="65419817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recap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F438F6-174E-424C-B592-0A0D612D29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492231"/>
            <a:ext cx="10080625" cy="457521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5FCDFD7B-8D83-4E5F-8AF9-4767411C7691}"/>
              </a:ext>
            </a:extLst>
          </p:cNvPr>
          <p:cNvSpPr txBox="1">
            <a:spLocks/>
          </p:cNvSpPr>
          <p:nvPr/>
        </p:nvSpPr>
        <p:spPr>
          <a:xfrm>
            <a:off x="3223483" y="6636879"/>
            <a:ext cx="4179831" cy="68909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i="1" dirty="0">
                <a:solidFill>
                  <a:sysClr val="windowText" lastClr="000000"/>
                </a:solidFill>
              </a:rPr>
              <a:t>Sutton &amp; </a:t>
            </a:r>
            <a:r>
              <a:rPr lang="en-GB" sz="1800" i="1" dirty="0" err="1">
                <a:solidFill>
                  <a:sysClr val="windowText" lastClr="000000"/>
                </a:solidFill>
              </a:rPr>
              <a:t>Barto</a:t>
            </a:r>
            <a:endParaRPr lang="en-GB" sz="1800" i="1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35871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three – value functions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/>
              <a:t>introduction to value functions &amp; Bellman equation</a:t>
            </a:r>
          </a:p>
          <a:p>
            <a:pPr>
              <a:buNone/>
            </a:pPr>
            <a:r>
              <a:rPr lang="en-GB" dirty="0"/>
              <a:t>value function approximation</a:t>
            </a:r>
          </a:p>
          <a:p>
            <a:pPr>
              <a:buNone/>
            </a:pPr>
            <a:r>
              <a:rPr lang="en-GB" dirty="0"/>
              <a:t> dynamic programming</a:t>
            </a:r>
          </a:p>
          <a:p>
            <a:pPr lvl="1">
              <a:buNone/>
            </a:pPr>
            <a:r>
              <a:rPr lang="en-GB" dirty="0"/>
              <a:t> Monte Carlo</a:t>
            </a:r>
          </a:p>
          <a:p>
            <a:pPr lvl="1">
              <a:buNone/>
            </a:pPr>
            <a:r>
              <a:rPr lang="en-GB" dirty="0">
                <a:solidFill>
                  <a:schemeClr val="tx1"/>
                </a:solidFill>
              </a:rPr>
              <a:t> temporal difference</a:t>
            </a:r>
          </a:p>
          <a:p>
            <a:pPr lvl="1">
              <a:buNone/>
            </a:pPr>
            <a:endParaRPr lang="en-GB" dirty="0">
              <a:solidFill>
                <a:schemeClr val="tx1"/>
              </a:solidFill>
            </a:endParaRPr>
          </a:p>
          <a:p>
            <a:pPr>
              <a:buNone/>
            </a:pPr>
            <a:r>
              <a:rPr lang="en-GB" b="1" dirty="0">
                <a:solidFill>
                  <a:schemeClr val="accent6"/>
                </a:solidFill>
              </a:rPr>
              <a:t>policy improvement &amp; control</a:t>
            </a:r>
          </a:p>
          <a:p>
            <a:pPr>
              <a:buNone/>
            </a:pPr>
            <a:r>
              <a:rPr lang="en-GB" b="1" dirty="0">
                <a:solidFill>
                  <a:schemeClr val="accent6"/>
                </a:solidFill>
              </a:rPr>
              <a:t> Q-Learning - DeepMind Atari work</a:t>
            </a:r>
          </a:p>
          <a:p>
            <a:pPr>
              <a:buNone/>
            </a:pPr>
            <a:r>
              <a:rPr lang="en-GB" b="1" dirty="0">
                <a:solidFill>
                  <a:schemeClr val="accent6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0316782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Q-Learning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>
                <a:latin typeface="Noto Sans CJK JP Light"/>
              </a:rPr>
              <a:t>Popular modern method for reinforcement learning</a:t>
            </a:r>
          </a:p>
          <a:p>
            <a:pPr>
              <a:buNone/>
            </a:pPr>
            <a:endParaRPr lang="en-GB" dirty="0">
              <a:latin typeface="Noto Sans CJK JP Light"/>
            </a:endParaRPr>
          </a:p>
          <a:p>
            <a:pPr>
              <a:buNone/>
            </a:pPr>
            <a:r>
              <a:rPr lang="en-GB" dirty="0">
                <a:latin typeface="Noto Sans CJK JP Light"/>
              </a:rPr>
              <a:t>DeepMind innovations that got Q-Learning to work with neural network function approximators   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experience replay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target networks</a:t>
            </a:r>
          </a:p>
          <a:p>
            <a:pPr>
              <a:buNone/>
            </a:pPr>
            <a:endParaRPr lang="en-GB" dirty="0">
              <a:latin typeface="Noto Sans CJK JP Light"/>
            </a:endParaRPr>
          </a:p>
          <a:p>
            <a:pPr>
              <a:buNone/>
            </a:pPr>
            <a:r>
              <a:rPr lang="en-GB" dirty="0">
                <a:latin typeface="Noto Sans CJK JP Light"/>
              </a:rPr>
              <a:t>Both improve </a:t>
            </a:r>
            <a:r>
              <a:rPr lang="en-GB" b="1" dirty="0">
                <a:solidFill>
                  <a:schemeClr val="accent6"/>
                </a:solidFill>
                <a:latin typeface="Noto Sans CJK JP Light"/>
              </a:rPr>
              <a:t>learning</a:t>
            </a:r>
            <a:r>
              <a:rPr lang="en-GB" dirty="0">
                <a:latin typeface="Noto Sans CJK JP Light"/>
              </a:rPr>
              <a:t> </a:t>
            </a:r>
            <a:r>
              <a:rPr lang="en-GB" b="1" dirty="0">
                <a:solidFill>
                  <a:schemeClr val="accent6"/>
                </a:solidFill>
                <a:latin typeface="Noto Sans CJK JP Light"/>
              </a:rPr>
              <a:t>stability </a:t>
            </a:r>
          </a:p>
        </p:txBody>
      </p:sp>
    </p:spTree>
    <p:extLst>
      <p:ext uri="{BB962C8B-B14F-4D97-AF65-F5344CB8AC3E}">
        <p14:creationId xmlns:p14="http://schemas.microsoft.com/office/powerpoint/2010/main" val="84985414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1"/>
            <a:ext cx="9071640" cy="7559674"/>
          </a:xfrm>
        </p:spPr>
        <p:txBody>
          <a:bodyPr/>
          <a:lstStyle/>
          <a:p>
            <a:pPr lvl="0"/>
            <a:r>
              <a:rPr lang="en-GB" dirty="0"/>
              <a:t>Why Q-Learning?</a:t>
            </a:r>
          </a:p>
        </p:txBody>
      </p:sp>
    </p:spTree>
    <p:extLst>
      <p:ext uri="{BB962C8B-B14F-4D97-AF65-F5344CB8AC3E}">
        <p14:creationId xmlns:p14="http://schemas.microsoft.com/office/powerpoint/2010/main" val="10172020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1781516-2AA8-4EFB-B8D8-6D37EF44CEC9}"/>
                  </a:ext>
                </a:extLst>
              </p:cNvPr>
              <p:cNvSpPr txBox="1">
                <a:spLocks noGrp="1"/>
              </p:cNvSpPr>
              <p:nvPr>
                <p:ph type="title" idx="4294967295"/>
              </p:nvPr>
            </p:nvSpPr>
            <p:spPr/>
            <p:txBody>
              <a:bodyPr/>
              <a:lstStyle/>
              <a:p>
                <a:pPr lvl="0"/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a:rPr lang="en-GB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GB" dirty="0"/>
                  <a:t>vs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r>
                      <a:rPr lang="en-GB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GB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GB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GB" dirty="0">
                  <a:solidFill>
                    <a:schemeClr val="accent6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1781516-2AA8-4EFB-B8D8-6D37EF44CEC9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 idx="4294967295"/>
              </p:nvPr>
            </p:nvSpPr>
            <p:spPr>
              <a:blipFill>
                <a:blip r:embed="rId3"/>
                <a:stretch>
                  <a:fillRect b="-386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/>
            <p:txBody>
              <a:bodyPr/>
              <a:lstStyle/>
              <a:p>
                <a:pPr>
                  <a:buNone/>
                </a:pPr>
                <a:r>
                  <a:rPr lang="en-GB" dirty="0"/>
                  <a:t>Both model future expected discounted return</a:t>
                </a:r>
              </a:p>
              <a:p>
                <a:pPr>
                  <a:buNone/>
                </a:pPr>
                <a:endParaRPr lang="en-GB" dirty="0"/>
              </a:p>
              <a:p>
                <a:pPr>
                  <a:buNone/>
                </a:pPr>
                <a:r>
                  <a:rPr lang="en-GB" dirty="0"/>
                  <a:t>Which is more useful?</a:t>
                </a:r>
              </a:p>
              <a:p>
                <a:pPr>
                  <a:buNone/>
                </a:pPr>
                <a:r>
                  <a:rPr lang="en-GB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a:rPr lang="en-GB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GB" sz="2800" dirty="0">
                    <a:latin typeface="Noto Sans CJK JP Light"/>
                    <a:ea typeface="Cambria Math" panose="02040503050406030204" pitchFamily="18" charset="0"/>
                  </a:rPr>
                  <a:t>tells us how good a state is</a:t>
                </a:r>
              </a:p>
              <a:p>
                <a:pPr>
                  <a:buNone/>
                </a:pPr>
                <a:r>
                  <a:rPr lang="en-GB" sz="2800" dirty="0">
                    <a:latin typeface="Noto Sans CJK JP Light"/>
                    <a:ea typeface="Cambria Math" panose="02040503050406030204" pitchFamily="18" charset="0"/>
                  </a:rPr>
                  <a:t> Doesn’t tell us how to get there</a:t>
                </a:r>
              </a:p>
              <a:p>
                <a:pPr>
                  <a:buNone/>
                </a:pPr>
                <a:endParaRPr lang="en-GB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buNone/>
                </a:pP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r>
                      <a:rPr lang="en-GB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GB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GB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GB" dirty="0">
                    <a:latin typeface="Noto Sans CJK JP Light"/>
                    <a:ea typeface="Cambria Math" panose="02040503050406030204" pitchFamily="18" charset="0"/>
                  </a:rPr>
                  <a:t>tells us </a:t>
                </a:r>
                <a:r>
                  <a:rPr lang="en-GB" b="1" dirty="0">
                    <a:solidFill>
                      <a:schemeClr val="accent6"/>
                    </a:solidFill>
                  </a:rPr>
                  <a:t>how good an action is</a:t>
                </a:r>
                <a:r>
                  <a:rPr lang="en-GB" dirty="0">
                    <a:solidFill>
                      <a:schemeClr val="tx1"/>
                    </a:solidFill>
                  </a:rPr>
                  <a:t> (in a certain state)</a:t>
                </a:r>
              </a:p>
              <a:p>
                <a:pPr>
                  <a:buNone/>
                </a:pPr>
                <a:endParaRPr lang="en-GB" dirty="0">
                  <a:latin typeface="Noto Sans CJK JP Light"/>
                </a:endParaRPr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blipFill>
                <a:blip r:embed="rId4"/>
                <a:stretch>
                  <a:fillRect l="-2755" t="-2782" b="-1627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953287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SARSA &amp; Q-Learning</a:t>
            </a:r>
            <a:endParaRPr lang="en-GB" dirty="0">
              <a:solidFill>
                <a:schemeClr val="accent6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>
                <a:latin typeface="Noto Sans CJK JP Light"/>
              </a:rPr>
              <a:t>Both are temporal difference methods</a:t>
            </a:r>
          </a:p>
          <a:p>
            <a:pPr>
              <a:buNone/>
            </a:pPr>
            <a:endParaRPr lang="en-GB" dirty="0">
              <a:latin typeface="Noto Sans CJK JP Light"/>
            </a:endParaRPr>
          </a:p>
          <a:p>
            <a:pPr>
              <a:buNone/>
            </a:pPr>
            <a:r>
              <a:rPr lang="en-GB" dirty="0">
                <a:latin typeface="Noto Sans CJK JP Light"/>
              </a:rPr>
              <a:t>SARSA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on-policy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experienced state, action &amp; reward</a:t>
            </a:r>
          </a:p>
          <a:p>
            <a:pPr>
              <a:buNone/>
            </a:pPr>
            <a:endParaRPr lang="en-GB" dirty="0">
              <a:latin typeface="Noto Sans CJK JP Light"/>
            </a:endParaRPr>
          </a:p>
          <a:p>
            <a:pPr>
              <a:buNone/>
            </a:pPr>
            <a:r>
              <a:rPr lang="en-GB" dirty="0">
                <a:latin typeface="Noto Sans CJK JP Light"/>
              </a:rPr>
              <a:t>Q-Learning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off policy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experienced state &amp; reward, max across all actions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C9076D-0BA5-4D79-9E36-C2B3676E1A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7347" y="2686164"/>
            <a:ext cx="6031078" cy="17120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AD0C54D-3F73-4811-9AE3-4ECF072AB0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1182" y="5163552"/>
            <a:ext cx="6466945" cy="1755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15650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SARSA &amp; Q-Learning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C33BB3-92A8-4571-A147-B189575C59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74050"/>
            <a:ext cx="10080625" cy="480744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F0B84F1-55B6-4408-853D-AC3ADD53C419}"/>
              </a:ext>
            </a:extLst>
          </p:cNvPr>
          <p:cNvSpPr txBox="1">
            <a:spLocks/>
          </p:cNvSpPr>
          <p:nvPr/>
        </p:nvSpPr>
        <p:spPr>
          <a:xfrm>
            <a:off x="3223483" y="6636879"/>
            <a:ext cx="4179831" cy="68909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i="1" dirty="0">
                <a:solidFill>
                  <a:sysClr val="windowText" lastClr="000000"/>
                </a:solidFill>
              </a:rPr>
              <a:t>Sutton &amp; </a:t>
            </a:r>
            <a:r>
              <a:rPr lang="en-GB" sz="1800" i="1" dirty="0" err="1">
                <a:solidFill>
                  <a:sysClr val="windowText" lastClr="000000"/>
                </a:solidFill>
              </a:rPr>
              <a:t>Barto</a:t>
            </a:r>
            <a:endParaRPr lang="en-GB" sz="1800" i="1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9245509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3784</TotalTime>
  <Words>5423</Words>
  <Application>Microsoft Office PowerPoint</Application>
  <PresentationFormat>Custom</PresentationFormat>
  <Paragraphs>1399</Paragraphs>
  <Slides>182</Slides>
  <Notes>182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182</vt:i4>
      </vt:variant>
    </vt:vector>
  </HeadingPairs>
  <TitlesOfParts>
    <vt:vector size="195" baseType="lpstr">
      <vt:lpstr>Yu Gothic</vt:lpstr>
      <vt:lpstr>Arial</vt:lpstr>
      <vt:lpstr>Calibri</vt:lpstr>
      <vt:lpstr>Cambria Math</vt:lpstr>
      <vt:lpstr>DejaVu Sans</vt:lpstr>
      <vt:lpstr>FreeSans</vt:lpstr>
      <vt:lpstr>Liberation Sans</vt:lpstr>
      <vt:lpstr>Liberation Serif</vt:lpstr>
      <vt:lpstr>Noto Sans CJK JP Light</vt:lpstr>
      <vt:lpstr>Noto Sans CJK KR Light</vt:lpstr>
      <vt:lpstr>Noto Sans CJK SC Regular</vt:lpstr>
      <vt:lpstr>StarSymbol</vt:lpstr>
      <vt:lpstr>Default 1</vt:lpstr>
      <vt:lpstr>a glance at reinforcement learning</vt:lpstr>
      <vt:lpstr>Today</vt:lpstr>
      <vt:lpstr>one</vt:lpstr>
      <vt:lpstr>Where to start</vt:lpstr>
      <vt:lpstr>Nomenclature</vt:lpstr>
      <vt:lpstr>Definitions</vt:lpstr>
      <vt:lpstr>Variance &amp; bias in supervised learning</vt:lpstr>
      <vt:lpstr>Variance &amp; bias in reinforcement learning</vt:lpstr>
      <vt:lpstr>Bootstrapping</vt:lpstr>
      <vt:lpstr>Function approximation</vt:lpstr>
      <vt:lpstr>iid</vt:lpstr>
      <vt:lpstr>two</vt:lpstr>
      <vt:lpstr>Machine learning</vt:lpstr>
      <vt:lpstr>Reinforcement learning</vt:lpstr>
      <vt:lpstr>Applications</vt:lpstr>
      <vt:lpstr>Reinforcement learning is not</vt:lpstr>
      <vt:lpstr>Deep reinforcement learning</vt:lpstr>
      <vt:lpstr>Reinforcement learning   is  learning through action</vt:lpstr>
      <vt:lpstr>PowerPoint Presentation</vt:lpstr>
      <vt:lpstr>Biological inspiration</vt:lpstr>
      <vt:lpstr>Data in reinforcement learning</vt:lpstr>
      <vt:lpstr>Data in reinforcement learning</vt:lpstr>
      <vt:lpstr>Central challenges</vt:lpstr>
      <vt:lpstr>Exploration vs exploitation</vt:lpstr>
      <vt:lpstr>Exploration vs exploitation</vt:lpstr>
      <vt:lpstr>Data – correlated samples</vt:lpstr>
      <vt:lpstr>Data – non-stationary distribution</vt:lpstr>
      <vt:lpstr>PowerPoint Presentation</vt:lpstr>
      <vt:lpstr>Credit assignment</vt:lpstr>
      <vt:lpstr>Sample efficiency</vt:lpstr>
      <vt:lpstr>Central challenges</vt:lpstr>
      <vt:lpstr>two</vt:lpstr>
      <vt:lpstr>Markov Decision Processes</vt:lpstr>
      <vt:lpstr>Markov property</vt:lpstr>
      <vt:lpstr>State vs observation</vt:lpstr>
      <vt:lpstr>Formal definition of an MDP</vt:lpstr>
      <vt:lpstr>Informal definition of an MDP</vt:lpstr>
      <vt:lpstr>Environment</vt:lpstr>
      <vt:lpstr>Discrete vs continuous spaces</vt:lpstr>
      <vt:lpstr>Discrete vs continuous spaces</vt:lpstr>
      <vt:lpstr>State</vt:lpstr>
      <vt:lpstr>Reward</vt:lpstr>
      <vt:lpstr>Agent</vt:lpstr>
      <vt:lpstr>Policy - π</vt:lpstr>
      <vt:lpstr>Policy - π</vt:lpstr>
      <vt:lpstr>Policy - π</vt:lpstr>
      <vt:lpstr>Environment model</vt:lpstr>
      <vt:lpstr>Sutton &amp; Barto</vt:lpstr>
      <vt:lpstr>PowerPoint Presentation</vt:lpstr>
      <vt:lpstr>Return</vt:lpstr>
      <vt:lpstr>Why are we discounting?</vt:lpstr>
      <vt:lpstr>Discounting</vt:lpstr>
      <vt:lpstr>Discounting</vt:lpstr>
      <vt:lpstr>break</vt:lpstr>
      <vt:lpstr>recap</vt:lpstr>
      <vt:lpstr>A new level of intelligence</vt:lpstr>
      <vt:lpstr>three - value function methods</vt:lpstr>
      <vt:lpstr>Value functions</vt:lpstr>
      <vt:lpstr>Value functions</vt:lpstr>
      <vt:lpstr>Generating a policy from a value function</vt:lpstr>
      <vt:lpstr>Value function approximation</vt:lpstr>
      <vt:lpstr>Richard Bellman</vt:lpstr>
      <vt:lpstr>What happens if we combine a value function with the Bellman equation   V_π (s)=∑_(k=0)^∞▒〖γ^k r_(t+k+1) 〗   G_π (s)=r+γG_π (s′)   G_π (s)=r+γG_π (s)</vt:lpstr>
      <vt:lpstr>Recursive relationship between states  V(s) value of being in state   =  r reward we get after leaving state  +   γV(s’) discounted value of next state</vt:lpstr>
      <vt:lpstr>PowerPoint Presentation</vt:lpstr>
      <vt:lpstr>Bellman equation</vt:lpstr>
      <vt:lpstr>Bellman equation</vt:lpstr>
      <vt:lpstr>Approximation &amp; improvement</vt:lpstr>
      <vt:lpstr>Approximation &amp; improvement</vt:lpstr>
      <vt:lpstr>three – value function methods</vt:lpstr>
      <vt:lpstr>Dynamic programming</vt:lpstr>
      <vt:lpstr>Dynamic programming backup</vt:lpstr>
      <vt:lpstr>Dynamic programming backup</vt:lpstr>
      <vt:lpstr>Dynamic programming backup</vt:lpstr>
      <vt:lpstr>Dynamic programming</vt:lpstr>
      <vt:lpstr>Dynamic programming</vt:lpstr>
      <vt:lpstr>Dynamic programming</vt:lpstr>
      <vt:lpstr>three – value function methods</vt:lpstr>
      <vt:lpstr>Monte Carlo</vt:lpstr>
      <vt:lpstr>Monte Carlo</vt:lpstr>
      <vt:lpstr>Monte Carlo</vt:lpstr>
      <vt:lpstr>Monte Carlo</vt:lpstr>
      <vt:lpstr>Interesting things about Monte Carlo</vt:lpstr>
      <vt:lpstr>Monte Carlo</vt:lpstr>
      <vt:lpstr>three – value function methods</vt:lpstr>
      <vt:lpstr>Temporal difference</vt:lpstr>
      <vt:lpstr>Temporal difference</vt:lpstr>
      <vt:lpstr>TD(0) backup</vt:lpstr>
      <vt:lpstr>TD(0) algorithm</vt:lpstr>
      <vt:lpstr>Linking together</vt:lpstr>
      <vt:lpstr>break</vt:lpstr>
      <vt:lpstr>recap – value function approximation</vt:lpstr>
      <vt:lpstr>recap</vt:lpstr>
      <vt:lpstr>three – value functions</vt:lpstr>
      <vt:lpstr>Q-Learning</vt:lpstr>
      <vt:lpstr>Why Q-Learning?</vt:lpstr>
      <vt:lpstr>V(s) vs Q(s, a)</vt:lpstr>
      <vt:lpstr>SARSA &amp; Q-Learning</vt:lpstr>
      <vt:lpstr>SARSA &amp; Q-Learning</vt:lpstr>
      <vt:lpstr>Maximization bias</vt:lpstr>
      <vt:lpstr>Maximization bias</vt:lpstr>
      <vt:lpstr>Double Q-Learning</vt:lpstr>
      <vt:lpstr>PowerPoint Presentation</vt:lpstr>
      <vt:lpstr>DeepMind Atari work</vt:lpstr>
      <vt:lpstr>Significance</vt:lpstr>
      <vt:lpstr>Reinforcement learning to play Atari</vt:lpstr>
      <vt:lpstr>Value function approximation</vt:lpstr>
      <vt:lpstr>Visualizing Q</vt:lpstr>
      <vt:lpstr>Deadly triad</vt:lpstr>
      <vt:lpstr>Deadly triad</vt:lpstr>
      <vt:lpstr>Q-Learning</vt:lpstr>
      <vt:lpstr>Q-Learning</vt:lpstr>
      <vt:lpstr>Problems with Q-Learning</vt:lpstr>
      <vt:lpstr>Experience replay</vt:lpstr>
      <vt:lpstr>Experience replay</vt:lpstr>
      <vt:lpstr>Biological inspiration</vt:lpstr>
      <vt:lpstr>PowerPoint Presentation</vt:lpstr>
      <vt:lpstr>Target network</vt:lpstr>
      <vt:lpstr>Target network</vt:lpstr>
      <vt:lpstr>ε-greedy exploration</vt:lpstr>
      <vt:lpstr>PowerPoint Presentation</vt:lpstr>
      <vt:lpstr>PowerPoint Presentation</vt:lpstr>
      <vt:lpstr>Stability techniques</vt:lpstr>
      <vt:lpstr>break</vt:lpstr>
      <vt:lpstr>recap – Q-Learning</vt:lpstr>
      <vt:lpstr>four – policy gradients</vt:lpstr>
      <vt:lpstr>Reinforcement learning</vt:lpstr>
      <vt:lpstr>Policy gradients</vt:lpstr>
      <vt:lpstr>Policy gradients</vt:lpstr>
      <vt:lpstr>Motivations for policy gradients</vt:lpstr>
      <vt:lpstr>Motivation - stochastic policies</vt:lpstr>
      <vt:lpstr>Motivation – curse of dimensionality</vt:lpstr>
      <vt:lpstr>Motivations – optimize return directly</vt:lpstr>
      <vt:lpstr>Motivations for policy gradients</vt:lpstr>
      <vt:lpstr>Motivations – stability</vt:lpstr>
      <vt:lpstr>Policy gradients</vt:lpstr>
      <vt:lpstr>Policy gradients</vt:lpstr>
      <vt:lpstr>Parameterizing policies - discrete</vt:lpstr>
      <vt:lpstr>Parameterizing policies - continuous</vt:lpstr>
      <vt:lpstr>Score function</vt:lpstr>
      <vt:lpstr>Training a policy</vt:lpstr>
      <vt:lpstr>Policy gradient intuition</vt:lpstr>
      <vt:lpstr>Policy Gradient Theorem</vt:lpstr>
      <vt:lpstr>Improving a policy</vt:lpstr>
      <vt:lpstr>Approximating return</vt:lpstr>
      <vt:lpstr>REINFORCE with baseline</vt:lpstr>
      <vt:lpstr>Approximating return</vt:lpstr>
      <vt:lpstr>four – policy gradients</vt:lpstr>
      <vt:lpstr>Actor-Critic</vt:lpstr>
      <vt:lpstr>Actor-Critic</vt:lpstr>
      <vt:lpstr>PowerPoint Presentation</vt:lpstr>
      <vt:lpstr>Actor-Critic algorithm</vt:lpstr>
      <vt:lpstr>A3C</vt:lpstr>
      <vt:lpstr>A3C</vt:lpstr>
      <vt:lpstr>A3C</vt:lpstr>
      <vt:lpstr>break</vt:lpstr>
      <vt:lpstr>recap – policy gradients</vt:lpstr>
      <vt:lpstr>five – AlphaGo</vt:lpstr>
      <vt:lpstr>AlphaGo</vt:lpstr>
      <vt:lpstr>IBM Deep Blue</vt:lpstr>
      <vt:lpstr>IBM Deep Blue</vt:lpstr>
      <vt:lpstr>Why Go?</vt:lpstr>
      <vt:lpstr>Why Go?</vt:lpstr>
      <vt:lpstr>Components of the AlphaGo agent</vt:lpstr>
      <vt:lpstr>Components of the AlphaGo agent</vt:lpstr>
      <vt:lpstr>Learning</vt:lpstr>
      <vt:lpstr>Monte Carlo Tree Search</vt:lpstr>
      <vt:lpstr>Monte Carlo Tree Search</vt:lpstr>
      <vt:lpstr>AlphaGo, in context – Andrej Karpathy</vt:lpstr>
      <vt:lpstr>six – practical concerns</vt:lpstr>
      <vt:lpstr>Reward scaling</vt:lpstr>
      <vt:lpstr>Learning curves</vt:lpstr>
      <vt:lpstr>PowerPoint Presentation</vt:lpstr>
      <vt:lpstr>John Schulman advice</vt:lpstr>
      <vt:lpstr>John Schulman advice</vt:lpstr>
      <vt:lpstr>John Schulman advice</vt:lpstr>
      <vt:lpstr>Seven – beyond the expectation</vt:lpstr>
      <vt:lpstr>Beyond the expectation</vt:lpstr>
      <vt:lpstr>Beyond the expectation</vt:lpstr>
      <vt:lpstr>PowerPoint Presentation</vt:lpstr>
      <vt:lpstr>Beyond the expectation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Glance at reinforcement learning</dc:title>
  <dc:creator>Adam</dc:creator>
  <cp:lastModifiedBy>Adam</cp:lastModifiedBy>
  <cp:revision>199</cp:revision>
  <dcterms:created xsi:type="dcterms:W3CDTF">2017-09-02T04:41:48Z</dcterms:created>
  <dcterms:modified xsi:type="dcterms:W3CDTF">2017-10-09T02:30:27Z</dcterms:modified>
</cp:coreProperties>
</file>